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3"/>
  </p:notesMasterIdLst>
  <p:sldIdLst>
    <p:sldId id="4002" r:id="rId3"/>
    <p:sldId id="4000" r:id="rId4"/>
    <p:sldId id="4131" r:id="rId5"/>
    <p:sldId id="4132" r:id="rId6"/>
    <p:sldId id="4127" r:id="rId7"/>
    <p:sldId id="4128" r:id="rId8"/>
    <p:sldId id="4129" r:id="rId9"/>
    <p:sldId id="4130" r:id="rId10"/>
    <p:sldId id="4114" r:id="rId11"/>
    <p:sldId id="4115" r:id="rId12"/>
    <p:sldId id="4122" r:id="rId13"/>
    <p:sldId id="4123" r:id="rId14"/>
    <p:sldId id="4116" r:id="rId15"/>
    <p:sldId id="4117" r:id="rId16"/>
    <p:sldId id="4119" r:id="rId17"/>
    <p:sldId id="4120" r:id="rId18"/>
    <p:sldId id="4121" r:id="rId19"/>
    <p:sldId id="4126" r:id="rId20"/>
    <p:sldId id="4125" r:id="rId21"/>
    <p:sldId id="4124"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5C9EAF-11B7-CEE4-6D03-939C0A7544D8}" name="Montagnier, Astrid" initials="MA" userId="S::amontagnier@kpmg.fr::8e36579f-38e3-499b-bda5-fac32282a951" providerId="AD"/>
  <p188:author id="{2BF453F7-7BDE-2B83-542F-66D97C86F5D5}" name="Gicquel, Morgan" initials="MG" userId="S::mgicquel@deloitte.fr::b1303bea-870c-472b-894b-c675843139a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illes MAGUET - AERTEL" initials="GM-A" lastIdx="1" clrIdx="0">
    <p:extLst>
      <p:ext uri="{19B8F6BF-5375-455C-9EA6-DF929625EA0E}">
        <p15:presenceInfo xmlns:p15="http://schemas.microsoft.com/office/powerpoint/2012/main" userId="84f4f63caa54420c" providerId="Windows Live"/>
      </p:ext>
    </p:extLst>
  </p:cmAuthor>
  <p:cmAuthor id="2" name="Beauchamp, Quentin" initials="BQ" lastIdx="5" clrIdx="1">
    <p:extLst>
      <p:ext uri="{19B8F6BF-5375-455C-9EA6-DF929625EA0E}">
        <p15:presenceInfo xmlns:p15="http://schemas.microsoft.com/office/powerpoint/2012/main" userId="S-1-5-21-1849641580-502103650-619646970-189973" providerId="AD"/>
      </p:ext>
    </p:extLst>
  </p:cmAuthor>
  <p:cmAuthor id="3" name="Montagnier, Astrid" initials="MA" lastIdx="3" clrIdx="2">
    <p:extLst>
      <p:ext uri="{19B8F6BF-5375-455C-9EA6-DF929625EA0E}">
        <p15:presenceInfo xmlns:p15="http://schemas.microsoft.com/office/powerpoint/2012/main" userId="S::amontagnier@kpmg.fr::8e36579f-38e3-499b-bda5-fac32282a9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70AD47"/>
    <a:srgbClr val="047D93"/>
    <a:srgbClr val="C405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4660"/>
  </p:normalViewPr>
  <p:slideViewPr>
    <p:cSldViewPr snapToGrid="0">
      <p:cViewPr varScale="1">
        <p:scale>
          <a:sx n="85" d="100"/>
          <a:sy n="85" d="100"/>
        </p:scale>
        <p:origin x="111"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118480-7E50-4823-846D-E997A8CF7B5B}" type="datetimeFigureOut">
              <a:rPr lang="fr-FR" smtClean="0"/>
              <a:t>20/07/2025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A327B-A4D4-4366-92A3-2F4E1DCB3D30}" type="slidenum">
              <a:rPr lang="fr-FR" smtClean="0"/>
              <a:t>‹#›</a:t>
            </a:fld>
            <a:endParaRPr lang="fr-FR"/>
          </a:p>
        </p:txBody>
      </p:sp>
    </p:spTree>
    <p:extLst>
      <p:ext uri="{BB962C8B-B14F-4D97-AF65-F5344CB8AC3E}">
        <p14:creationId xmlns:p14="http://schemas.microsoft.com/office/powerpoint/2010/main" val="3812944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A61A10-3523-A44B-A573-D40936A96005}" type="slidenum">
              <a:rPr lang="fr-FR" smtClean="0"/>
              <a:t>1</a:t>
            </a:fld>
            <a:endParaRPr lang="fr-FR"/>
          </a:p>
        </p:txBody>
      </p:sp>
    </p:spTree>
    <p:extLst>
      <p:ext uri="{BB962C8B-B14F-4D97-AF65-F5344CB8AC3E}">
        <p14:creationId xmlns:p14="http://schemas.microsoft.com/office/powerpoint/2010/main" val="2447389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8090B-93B0-6209-8C41-E5CC1A5574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E3AEA24-F8C7-D8A0-C083-CAD8DDF785E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2AF4EB4-8D9A-0755-446B-F87E669E1E1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1E40E5D-D234-03DD-0876-FAC13B056A20}"/>
              </a:ext>
            </a:extLst>
          </p:cNvPr>
          <p:cNvSpPr>
            <a:spLocks noGrp="1"/>
          </p:cNvSpPr>
          <p:nvPr>
            <p:ph type="sldNum" sz="quarter" idx="5"/>
          </p:nvPr>
        </p:nvSpPr>
        <p:spPr/>
        <p:txBody>
          <a:bodyPr/>
          <a:lstStyle/>
          <a:p>
            <a:fld id="{41A61A10-3523-A44B-A573-D40936A96005}" type="slidenum">
              <a:rPr lang="fr-FR" smtClean="0"/>
              <a:t>18</a:t>
            </a:fld>
            <a:endParaRPr lang="fr-FR"/>
          </a:p>
        </p:txBody>
      </p:sp>
    </p:spTree>
    <p:extLst>
      <p:ext uri="{BB962C8B-B14F-4D97-AF65-F5344CB8AC3E}">
        <p14:creationId xmlns:p14="http://schemas.microsoft.com/office/powerpoint/2010/main" val="3659542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85F35-C21A-F119-D6AA-6CE051744C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8A00550-0373-128B-30E6-8E83DBEEA25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A1085CC-7D08-383D-FDBE-6285995259D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1D3FB57-3190-F3DB-7A6E-B2325CFC0022}"/>
              </a:ext>
            </a:extLst>
          </p:cNvPr>
          <p:cNvSpPr>
            <a:spLocks noGrp="1"/>
          </p:cNvSpPr>
          <p:nvPr>
            <p:ph type="sldNum" sz="quarter" idx="5"/>
          </p:nvPr>
        </p:nvSpPr>
        <p:spPr/>
        <p:txBody>
          <a:bodyPr/>
          <a:lstStyle/>
          <a:p>
            <a:fld id="{41A61A10-3523-A44B-A573-D40936A96005}" type="slidenum">
              <a:rPr lang="fr-FR" smtClean="0"/>
              <a:t>19</a:t>
            </a:fld>
            <a:endParaRPr lang="fr-FR"/>
          </a:p>
        </p:txBody>
      </p:sp>
    </p:spTree>
    <p:extLst>
      <p:ext uri="{BB962C8B-B14F-4D97-AF65-F5344CB8AC3E}">
        <p14:creationId xmlns:p14="http://schemas.microsoft.com/office/powerpoint/2010/main" val="4232513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85F35-C21A-F119-D6AA-6CE051744C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8A00550-0373-128B-30E6-8E83DBEEA25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A1085CC-7D08-383D-FDBE-6285995259D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1D3FB57-3190-F3DB-7A6E-B2325CFC0022}"/>
              </a:ext>
            </a:extLst>
          </p:cNvPr>
          <p:cNvSpPr>
            <a:spLocks noGrp="1"/>
          </p:cNvSpPr>
          <p:nvPr>
            <p:ph type="sldNum" sz="quarter" idx="5"/>
          </p:nvPr>
        </p:nvSpPr>
        <p:spPr/>
        <p:txBody>
          <a:bodyPr/>
          <a:lstStyle/>
          <a:p>
            <a:fld id="{41A61A10-3523-A44B-A573-D40936A96005}" type="slidenum">
              <a:rPr lang="fr-FR" smtClean="0"/>
              <a:t>20</a:t>
            </a:fld>
            <a:endParaRPr lang="fr-FR"/>
          </a:p>
        </p:txBody>
      </p:sp>
    </p:spTree>
    <p:extLst>
      <p:ext uri="{BB962C8B-B14F-4D97-AF65-F5344CB8AC3E}">
        <p14:creationId xmlns:p14="http://schemas.microsoft.com/office/powerpoint/2010/main" val="2790246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A61A10-3523-A44B-A573-D40936A96005}" type="slidenum">
              <a:rPr lang="fr-FR" smtClean="0"/>
              <a:t>2</a:t>
            </a:fld>
            <a:endParaRPr lang="fr-FR"/>
          </a:p>
        </p:txBody>
      </p:sp>
    </p:spTree>
    <p:extLst>
      <p:ext uri="{BB962C8B-B14F-4D97-AF65-F5344CB8AC3E}">
        <p14:creationId xmlns:p14="http://schemas.microsoft.com/office/powerpoint/2010/main" val="3595912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A61A10-3523-A44B-A573-D40936A96005}" type="slidenum">
              <a:rPr lang="fr-FR" smtClean="0"/>
              <a:t>10</a:t>
            </a:fld>
            <a:endParaRPr lang="fr-FR"/>
          </a:p>
        </p:txBody>
      </p:sp>
    </p:spTree>
    <p:extLst>
      <p:ext uri="{BB962C8B-B14F-4D97-AF65-F5344CB8AC3E}">
        <p14:creationId xmlns:p14="http://schemas.microsoft.com/office/powerpoint/2010/main" val="1024281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A61A10-3523-A44B-A573-D40936A96005}" type="slidenum">
              <a:rPr lang="fr-FR" smtClean="0"/>
              <a:t>11</a:t>
            </a:fld>
            <a:endParaRPr lang="fr-FR"/>
          </a:p>
        </p:txBody>
      </p:sp>
    </p:spTree>
    <p:extLst>
      <p:ext uri="{BB962C8B-B14F-4D97-AF65-F5344CB8AC3E}">
        <p14:creationId xmlns:p14="http://schemas.microsoft.com/office/powerpoint/2010/main" val="3009523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A61A10-3523-A44B-A573-D40936A96005}" type="slidenum">
              <a:rPr lang="fr-FR" smtClean="0"/>
              <a:t>12</a:t>
            </a:fld>
            <a:endParaRPr lang="fr-FR"/>
          </a:p>
        </p:txBody>
      </p:sp>
    </p:spTree>
    <p:extLst>
      <p:ext uri="{BB962C8B-B14F-4D97-AF65-F5344CB8AC3E}">
        <p14:creationId xmlns:p14="http://schemas.microsoft.com/office/powerpoint/2010/main" val="697852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0E3CF-262E-E689-2096-E90628BCD23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E73A6CF-338D-439B-D093-9ECBC4E1794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E10264C-ABC4-329B-04D8-CF748A9228C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C90421C-59EF-667F-6CC8-1CE9272F3656}"/>
              </a:ext>
            </a:extLst>
          </p:cNvPr>
          <p:cNvSpPr>
            <a:spLocks noGrp="1"/>
          </p:cNvSpPr>
          <p:nvPr>
            <p:ph type="sldNum" sz="quarter" idx="5"/>
          </p:nvPr>
        </p:nvSpPr>
        <p:spPr/>
        <p:txBody>
          <a:bodyPr/>
          <a:lstStyle/>
          <a:p>
            <a:fld id="{41A61A10-3523-A44B-A573-D40936A96005}" type="slidenum">
              <a:rPr lang="fr-FR" smtClean="0"/>
              <a:t>13</a:t>
            </a:fld>
            <a:endParaRPr lang="fr-FR"/>
          </a:p>
        </p:txBody>
      </p:sp>
    </p:spTree>
    <p:extLst>
      <p:ext uri="{BB962C8B-B14F-4D97-AF65-F5344CB8AC3E}">
        <p14:creationId xmlns:p14="http://schemas.microsoft.com/office/powerpoint/2010/main" val="1563034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47DBE-98DF-92C0-8BE6-9DDF912A798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436B7AA-6BC2-4C6E-10BE-A1E371F347E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1E2F6D3-3E5E-D828-FEA3-AC0AC7E1607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4F58BE2-33F3-E739-C955-F3AC3E2F316B}"/>
              </a:ext>
            </a:extLst>
          </p:cNvPr>
          <p:cNvSpPr>
            <a:spLocks noGrp="1"/>
          </p:cNvSpPr>
          <p:nvPr>
            <p:ph type="sldNum" sz="quarter" idx="5"/>
          </p:nvPr>
        </p:nvSpPr>
        <p:spPr/>
        <p:txBody>
          <a:bodyPr/>
          <a:lstStyle/>
          <a:p>
            <a:fld id="{41A61A10-3523-A44B-A573-D40936A96005}" type="slidenum">
              <a:rPr lang="fr-FR" smtClean="0"/>
              <a:t>15</a:t>
            </a:fld>
            <a:endParaRPr lang="fr-FR"/>
          </a:p>
        </p:txBody>
      </p:sp>
    </p:spTree>
    <p:extLst>
      <p:ext uri="{BB962C8B-B14F-4D97-AF65-F5344CB8AC3E}">
        <p14:creationId xmlns:p14="http://schemas.microsoft.com/office/powerpoint/2010/main" val="3955606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61DAC-75B5-0322-6325-2C5CDF64D44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F070F54-08CD-C0D1-7B91-3772C14D15D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5A9B69C-BC77-1467-EBEC-1F29B549307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DB78091-842D-60B1-65B0-6D1C6C88042D}"/>
              </a:ext>
            </a:extLst>
          </p:cNvPr>
          <p:cNvSpPr>
            <a:spLocks noGrp="1"/>
          </p:cNvSpPr>
          <p:nvPr>
            <p:ph type="sldNum" sz="quarter" idx="5"/>
          </p:nvPr>
        </p:nvSpPr>
        <p:spPr/>
        <p:txBody>
          <a:bodyPr/>
          <a:lstStyle/>
          <a:p>
            <a:fld id="{41A61A10-3523-A44B-A573-D40936A96005}" type="slidenum">
              <a:rPr lang="fr-FR" smtClean="0"/>
              <a:t>16</a:t>
            </a:fld>
            <a:endParaRPr lang="fr-FR"/>
          </a:p>
        </p:txBody>
      </p:sp>
    </p:spTree>
    <p:extLst>
      <p:ext uri="{BB962C8B-B14F-4D97-AF65-F5344CB8AC3E}">
        <p14:creationId xmlns:p14="http://schemas.microsoft.com/office/powerpoint/2010/main" val="3084670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85F35-C21A-F119-D6AA-6CE051744C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8A00550-0373-128B-30E6-8E83DBEEA25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A1085CC-7D08-383D-FDBE-6285995259D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1D3FB57-3190-F3DB-7A6E-B2325CFC0022}"/>
              </a:ext>
            </a:extLst>
          </p:cNvPr>
          <p:cNvSpPr>
            <a:spLocks noGrp="1"/>
          </p:cNvSpPr>
          <p:nvPr>
            <p:ph type="sldNum" sz="quarter" idx="5"/>
          </p:nvPr>
        </p:nvSpPr>
        <p:spPr/>
        <p:txBody>
          <a:bodyPr/>
          <a:lstStyle/>
          <a:p>
            <a:fld id="{41A61A10-3523-A44B-A573-D40936A96005}" type="slidenum">
              <a:rPr lang="fr-FR" smtClean="0"/>
              <a:t>17</a:t>
            </a:fld>
            <a:endParaRPr lang="fr-FR"/>
          </a:p>
        </p:txBody>
      </p:sp>
    </p:spTree>
    <p:extLst>
      <p:ext uri="{BB962C8B-B14F-4D97-AF65-F5344CB8AC3E}">
        <p14:creationId xmlns:p14="http://schemas.microsoft.com/office/powerpoint/2010/main" val="164196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hyperlink" Target="http://www.kpmg.fr/" TargetMode="Externa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533281-F11E-4A4E-8752-DB3112547C3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AEE7E9A-F298-4037-A9CE-A34A4074F6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C354415-4584-49C9-91F4-1AD7D516FBFA}"/>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86A2319B-6319-41A8-ACA1-137B9CBE53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D47C1E-D96A-45CE-A46D-BE291AD4B1FA}"/>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199852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39A7BB-E759-4F3D-BB37-3E8A2A8FF67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32B0658-69EF-4BCC-9C97-22AEEB0D755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8C8CB4-D99F-4F93-985A-D5AC8FFEF814}"/>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483BBAD3-0B48-437E-A8E3-4E63C82C9AB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1AD51B-F15E-4255-B10D-13831D569E5F}"/>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2989137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B8E4F1A-B168-49D3-B0A4-C451EF13BF5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4A270EF-CD85-4B0D-BD58-BED2CD6AEE8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7D3007B-0818-4A14-8432-429973F1BCB2}"/>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3CA3F331-8182-426B-BFA2-9AAC5ECC33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5561C82-314E-4599-8FAA-924196C64669}"/>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1278462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Images 4 colonnes">
    <p:spTree>
      <p:nvGrpSpPr>
        <p:cNvPr id="1" name=""/>
        <p:cNvGrpSpPr/>
        <p:nvPr/>
      </p:nvGrpSpPr>
      <p:grpSpPr>
        <a:xfrm>
          <a:off x="0" y="0"/>
          <a:ext cx="0" cy="0"/>
          <a:chOff x="0" y="0"/>
          <a:chExt cx="0" cy="0"/>
        </a:xfrm>
      </p:grpSpPr>
      <p:sp>
        <p:nvSpPr>
          <p:cNvPr id="15" name="Espace réservé du numéro de diapositive 2">
            <a:extLst>
              <a:ext uri="{FF2B5EF4-FFF2-40B4-BE49-F238E27FC236}">
                <a16:creationId xmlns:a16="http://schemas.microsoft.com/office/drawing/2014/main" id="{70DC65C6-4A6C-B94E-8AEB-E885AE2BD6F7}"/>
              </a:ext>
            </a:extLst>
          </p:cNvPr>
          <p:cNvSpPr txBox="1">
            <a:spLocks/>
          </p:cNvSpPr>
          <p:nvPr userDrawn="1"/>
        </p:nvSpPr>
        <p:spPr>
          <a:xfrm>
            <a:off x="10985325" y="6297687"/>
            <a:ext cx="769307" cy="365125"/>
          </a:xfrm>
          <a:prstGeom prst="rect">
            <a:avLst/>
          </a:prstGeom>
        </p:spPr>
        <p:txBody>
          <a:bodyPr vert="horz" lIns="91440" tIns="45720" rIns="91440" bIns="45720" rtlCol="0" anchor="ctr"/>
          <a:lstStyle>
            <a:defPPr>
              <a:defRPr lang="fr-FR"/>
            </a:defPPr>
            <a:lvl1pPr marL="0" algn="r" defTabSz="914400" rtl="0" eaLnBrk="1" latinLnBrk="0" hangingPunct="1">
              <a:defRPr sz="1000" b="1" kern="1200">
                <a:solidFill>
                  <a:schemeClr val="accent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821F346-0AC5-D848-8035-930540EE6D65}" type="slidenum">
              <a:rPr lang="fr-FR" smtClean="0">
                <a:solidFill>
                  <a:schemeClr val="bg1"/>
                </a:solidFill>
              </a:rPr>
              <a:pPr/>
              <a:t>‹#›</a:t>
            </a:fld>
            <a:endParaRPr lang="fr-FR" dirty="0">
              <a:solidFill>
                <a:schemeClr val="bg1"/>
              </a:solidFill>
            </a:endParaRPr>
          </a:p>
        </p:txBody>
      </p:sp>
      <p:sp>
        <p:nvSpPr>
          <p:cNvPr id="8" name="Titre 12">
            <a:extLst>
              <a:ext uri="{FF2B5EF4-FFF2-40B4-BE49-F238E27FC236}">
                <a16:creationId xmlns:a16="http://schemas.microsoft.com/office/drawing/2014/main" id="{AEC5FAEE-CA8F-9C46-B591-964657A4F1DC}"/>
              </a:ext>
            </a:extLst>
          </p:cNvPr>
          <p:cNvSpPr>
            <a:spLocks noGrp="1"/>
          </p:cNvSpPr>
          <p:nvPr>
            <p:ph type="title"/>
          </p:nvPr>
        </p:nvSpPr>
        <p:spPr>
          <a:xfrm>
            <a:off x="539751" y="498185"/>
            <a:ext cx="11112249" cy="609995"/>
          </a:xfrm>
        </p:spPr>
        <p:txBody>
          <a:bodyPr/>
          <a:lstStyle/>
          <a:p>
            <a:r>
              <a:rPr lang="fr-FR" dirty="0"/>
              <a:t>Modifiez le style du titre</a:t>
            </a:r>
          </a:p>
        </p:txBody>
      </p:sp>
      <p:pic>
        <p:nvPicPr>
          <p:cNvPr id="10" name="Image 9">
            <a:extLst>
              <a:ext uri="{FF2B5EF4-FFF2-40B4-BE49-F238E27FC236}">
                <a16:creationId xmlns:a16="http://schemas.microsoft.com/office/drawing/2014/main" id="{EDD60565-5C10-461A-9B89-0589BF31416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66255" y="6429544"/>
            <a:ext cx="709160" cy="70227"/>
          </a:xfrm>
          <a:prstGeom prst="rect">
            <a:avLst/>
          </a:prstGeom>
        </p:spPr>
      </p:pic>
      <p:sp>
        <p:nvSpPr>
          <p:cNvPr id="12" name="ZoneTexte 11">
            <a:extLst>
              <a:ext uri="{FF2B5EF4-FFF2-40B4-BE49-F238E27FC236}">
                <a16:creationId xmlns:a16="http://schemas.microsoft.com/office/drawing/2014/main" id="{3B4DE637-1F40-4CFD-83A7-3561866BE9ED}"/>
              </a:ext>
            </a:extLst>
          </p:cNvPr>
          <p:cNvSpPr txBox="1"/>
          <p:nvPr userDrawn="1"/>
        </p:nvSpPr>
        <p:spPr>
          <a:xfrm>
            <a:off x="1372989" y="6331259"/>
            <a:ext cx="156625" cy="246221"/>
          </a:xfrm>
          <a:prstGeom prst="rect">
            <a:avLst/>
          </a:prstGeom>
          <a:noFill/>
        </p:spPr>
        <p:txBody>
          <a:bodyPr wrap="square" rtlCol="0">
            <a:spAutoFit/>
          </a:bodyPr>
          <a:lstStyle/>
          <a:p>
            <a:pPr algn="ctr"/>
            <a:r>
              <a:rPr lang="en-GB" sz="1000" dirty="0">
                <a:solidFill>
                  <a:schemeClr val="bg1"/>
                </a:solidFill>
              </a:rPr>
              <a:t>x</a:t>
            </a:r>
          </a:p>
        </p:txBody>
      </p:sp>
      <p:pic>
        <p:nvPicPr>
          <p:cNvPr id="1026" name="Picture 2" descr="Invoke, membre fondateur et administrateur d'XBRL France | Invoke">
            <a:extLst>
              <a:ext uri="{FF2B5EF4-FFF2-40B4-BE49-F238E27FC236}">
                <a16:creationId xmlns:a16="http://schemas.microsoft.com/office/drawing/2014/main" id="{B6F4988E-05D7-4175-B575-C3B53EA3E6E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74603" y="5888112"/>
            <a:ext cx="1095375" cy="8191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71946B74-845F-4E27-8665-C165C88E029E}"/>
              </a:ext>
            </a:extLst>
          </p:cNvPr>
          <p:cNvSpPr/>
          <p:nvPr userDrawn="1"/>
        </p:nvSpPr>
        <p:spPr>
          <a:xfrm>
            <a:off x="539751" y="1108180"/>
            <a:ext cx="1180048"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97425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no image">
    <p:spTree>
      <p:nvGrpSpPr>
        <p:cNvPr id="1" name=""/>
        <p:cNvGrpSpPr/>
        <p:nvPr/>
      </p:nvGrpSpPr>
      <p:grpSpPr>
        <a:xfrm>
          <a:off x="0" y="0"/>
          <a:ext cx="0" cy="0"/>
          <a:chOff x="0" y="0"/>
          <a:chExt cx="0" cy="0"/>
        </a:xfrm>
      </p:grpSpPr>
      <p:sp>
        <p:nvSpPr>
          <p:cNvPr id="7" name="Rectangle 6"/>
          <p:cNvSpPr/>
          <p:nvPr userDrawn="1"/>
        </p:nvSpPr>
        <p:spPr>
          <a:xfrm>
            <a:off x="411879" y="0"/>
            <a:ext cx="11780122" cy="6858000"/>
          </a:xfrm>
          <a:prstGeom prst="rect">
            <a:avLst/>
          </a:prstGeom>
          <a:solidFill>
            <a:srgbClr val="047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8" name="Rectangle 7"/>
          <p:cNvSpPr/>
          <p:nvPr userDrawn="1"/>
        </p:nvSpPr>
        <p:spPr>
          <a:xfrm>
            <a:off x="1" y="0"/>
            <a:ext cx="1207338" cy="6858000"/>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pic>
        <p:nvPicPr>
          <p:cNvPr id="9" name="Picture 5" descr="KPMG_NoCP_white_US_283_6780.eps"/>
          <p:cNvPicPr>
            <a:picLocks noChangeAspect="1"/>
          </p:cNvPicPr>
          <p:nvPr userDrawn="1"/>
        </p:nvPicPr>
        <p:blipFill rotWithShape="1">
          <a:blip r:embed="rId2" cstate="screen">
            <a:extLst>
              <a:ext uri="{28A0092B-C50C-407E-A947-70E740481C1C}">
                <a14:useLocalDpi xmlns:a14="http://schemas.microsoft.com/office/drawing/2010/main"/>
              </a:ext>
            </a:extLst>
          </a:blip>
          <a:srcRect l="7816" t="22176" r="7816" b="22176"/>
          <a:stretch/>
        </p:blipFill>
        <p:spPr>
          <a:xfrm>
            <a:off x="1548269" y="625096"/>
            <a:ext cx="1194953" cy="463126"/>
          </a:xfrm>
          <a:prstGeom prst="rect">
            <a:avLst/>
          </a:prstGeom>
        </p:spPr>
      </p:pic>
      <p:sp>
        <p:nvSpPr>
          <p:cNvPr id="10" name="Espace réservé du texte 13"/>
          <p:cNvSpPr>
            <a:spLocks noGrp="1"/>
          </p:cNvSpPr>
          <p:nvPr>
            <p:ph type="body" sz="quarter" idx="12"/>
          </p:nvPr>
        </p:nvSpPr>
        <p:spPr>
          <a:xfrm>
            <a:off x="1481574" y="1284406"/>
            <a:ext cx="4916626" cy="3191269"/>
          </a:xfrm>
          <a:prstGeom prst="rect">
            <a:avLst/>
          </a:prstGeom>
        </p:spPr>
        <p:txBody>
          <a:bodyPr anchor="t"/>
          <a:lstStyle>
            <a:lvl1pPr marL="0" indent="0" eaLnBrk="1" hangingPunct="1">
              <a:lnSpc>
                <a:spcPct val="70000"/>
              </a:lnSpc>
              <a:spcAft>
                <a:spcPts val="0"/>
              </a:spcAft>
              <a:buNone/>
              <a:defRPr lang="fr-FR" sz="7711" b="0" dirty="0" smtClean="0">
                <a:solidFill>
                  <a:schemeClr val="bg1"/>
                </a:solidFill>
                <a:latin typeface="KPMG Extralight" panose="020B0303030202040204" pitchFamily="34" charset="0"/>
                <a:cs typeface="KPMG Extralight" panose="020B0303030202040204" pitchFamily="34" charset="0"/>
              </a:defRPr>
            </a:lvl1pPr>
            <a:lvl2pPr marL="0" indent="0">
              <a:spcBef>
                <a:spcPts val="1089"/>
              </a:spcBef>
              <a:spcAft>
                <a:spcPts val="0"/>
              </a:spcAft>
              <a:buFont typeface="Arial" panose="020B0604020202020204" pitchFamily="34" charset="0"/>
              <a:buNone/>
              <a:defRPr lang="fr-FR" sz="1179" b="1" i="0" dirty="0" smtClean="0">
                <a:solidFill>
                  <a:schemeClr val="bg1"/>
                </a:solidFill>
                <a:latin typeface="Arial" panose="020B0604020202020204" pitchFamily="34" charset="0"/>
                <a:cs typeface="Arial" panose="020B0604020202020204" pitchFamily="34" charset="0"/>
              </a:defRPr>
            </a:lvl2pPr>
            <a:lvl3pPr marL="0" indent="0">
              <a:spcAft>
                <a:spcPts val="0"/>
              </a:spcAft>
              <a:buFont typeface="Arial" panose="020B0604020202020204" pitchFamily="34" charset="0"/>
              <a:buNone/>
              <a:defRPr lang="fr-FR" sz="1179" b="0" i="0" dirty="0" smtClean="0">
                <a:solidFill>
                  <a:schemeClr val="bg1"/>
                </a:solidFill>
                <a:latin typeface="Arial" panose="020B0604020202020204" pitchFamily="34" charset="0"/>
                <a:cs typeface="Arial" panose="020B0604020202020204" pitchFamily="34" charset="0"/>
              </a:defRPr>
            </a:lvl3pPr>
            <a:lvl4pPr>
              <a:spcBef>
                <a:spcPts val="13608"/>
              </a:spcBef>
              <a:spcAft>
                <a:spcPts val="0"/>
              </a:spcAft>
              <a:defRPr lang="fr-FR" sz="971" b="0" i="0" dirty="0" smtClean="0">
                <a:solidFill>
                  <a:srgbClr val="00338D"/>
                </a:solidFill>
                <a:latin typeface="Univers for KPMG Light"/>
                <a:cs typeface="Univers for KPMG Light"/>
              </a:defRPr>
            </a:lvl4pPr>
            <a:lvl5pPr>
              <a:defRPr lang="fr-FR" sz="971" b="0" i="0" dirty="0">
                <a:solidFill>
                  <a:srgbClr val="FFFFFF"/>
                </a:solidFill>
                <a:latin typeface="Univers for KPMG Light"/>
                <a:cs typeface="Univers for KPMG Light"/>
              </a:defRPr>
            </a:lvl5pPr>
          </a:lstStyle>
          <a:p>
            <a:pPr lvl="0"/>
            <a:r>
              <a:rPr lang="fr-FR"/>
              <a:t>Modifiez les styles du texte du masque</a:t>
            </a:r>
          </a:p>
          <a:p>
            <a:pPr lvl="1"/>
            <a:r>
              <a:rPr lang="fr-FR"/>
              <a:t>Deuxième niveau</a:t>
            </a:r>
          </a:p>
          <a:p>
            <a:pPr lvl="2"/>
            <a:r>
              <a:rPr lang="fr-FR"/>
              <a:t>Troisième niveau</a:t>
            </a:r>
          </a:p>
        </p:txBody>
      </p:sp>
      <p:sp>
        <p:nvSpPr>
          <p:cNvPr id="11" name="Espace réservé du texte 18"/>
          <p:cNvSpPr>
            <a:spLocks noGrp="1"/>
          </p:cNvSpPr>
          <p:nvPr>
            <p:ph type="body" sz="quarter" idx="13" hasCustomPrompt="1"/>
          </p:nvPr>
        </p:nvSpPr>
        <p:spPr>
          <a:xfrm>
            <a:off x="1510633" y="4916938"/>
            <a:ext cx="2843895" cy="904415"/>
          </a:xfrm>
          <a:prstGeom prst="rect">
            <a:avLst/>
          </a:prstGeom>
        </p:spPr>
        <p:txBody>
          <a:bodyPr>
            <a:normAutofit/>
          </a:bodyPr>
          <a:lstStyle>
            <a:lvl1pPr marL="0" indent="0">
              <a:buNone/>
              <a:defRPr sz="771" b="0">
                <a:solidFill>
                  <a:schemeClr val="bg1"/>
                </a:solidFill>
                <a:latin typeface="Arial" panose="020B0604020202020204" pitchFamily="34" charset="0"/>
              </a:defRPr>
            </a:lvl1pPr>
            <a:lvl2pPr marL="0" indent="0">
              <a:spcBef>
                <a:spcPts val="1089"/>
              </a:spcBef>
              <a:spcAft>
                <a:spcPts val="0"/>
              </a:spcAft>
              <a:buNone/>
              <a:defRPr sz="771">
                <a:solidFill>
                  <a:schemeClr val="bg1"/>
                </a:solidFill>
                <a:latin typeface="Arial" panose="020B0604020202020204" pitchFamily="34" charset="0"/>
              </a:defRPr>
            </a:lvl2pPr>
          </a:lstStyle>
          <a:p>
            <a:pPr lvl="0"/>
            <a:r>
              <a:rPr lang="fr-FR" dirty="0"/>
              <a:t>Date</a:t>
            </a:r>
          </a:p>
          <a:p>
            <a:pPr lvl="1"/>
            <a:r>
              <a:rPr lang="fr-FR" dirty="0" err="1"/>
              <a:t>Resume</a:t>
            </a:r>
            <a:endParaRPr lang="fr-FR" dirty="0"/>
          </a:p>
        </p:txBody>
      </p:sp>
      <p:sp>
        <p:nvSpPr>
          <p:cNvPr id="12" name="ZoneTexte 11"/>
          <p:cNvSpPr txBox="1"/>
          <p:nvPr userDrawn="1"/>
        </p:nvSpPr>
        <p:spPr>
          <a:xfrm>
            <a:off x="1496415" y="6024293"/>
            <a:ext cx="1990611" cy="210955"/>
          </a:xfrm>
          <a:prstGeom prst="rect">
            <a:avLst/>
          </a:prstGeom>
          <a:noFill/>
        </p:spPr>
        <p:txBody>
          <a:bodyPr wrap="square" rtlCol="0">
            <a:spAutoFit/>
          </a:bodyPr>
          <a:lstStyle/>
          <a:p>
            <a:pPr marL="0" lvl="1" defTabSz="414772">
              <a:spcBef>
                <a:spcPts val="1089"/>
              </a:spcBef>
              <a:buFont typeface="Wingdings" panose="05000000000000000000" pitchFamily="2" charset="2"/>
              <a:buNone/>
            </a:pPr>
            <a:r>
              <a:rPr lang="fr-FR" sz="771" dirty="0">
                <a:solidFill>
                  <a:prstClr val="white"/>
                </a:solidFill>
                <a:latin typeface="Arial" panose="020B0604020202020204" pitchFamily="34" charset="0"/>
                <a:cs typeface="Arial" panose="020B0604020202020204" pitchFamily="34" charset="0"/>
              </a:rPr>
              <a:t>kpmg.fr</a:t>
            </a:r>
          </a:p>
        </p:txBody>
      </p:sp>
      <p:sp>
        <p:nvSpPr>
          <p:cNvPr id="14" name="Ellipse 13"/>
          <p:cNvSpPr/>
          <p:nvPr userDrawn="1"/>
        </p:nvSpPr>
        <p:spPr>
          <a:xfrm>
            <a:off x="331770" y="6895707"/>
            <a:ext cx="568745" cy="438068"/>
          </a:xfrm>
          <a:prstGeom prst="ellipse">
            <a:avLst/>
          </a:prstGeom>
          <a:noFill/>
          <a:ln>
            <a:solidFill>
              <a:srgbClr val="BC20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Tree>
    <p:extLst>
      <p:ext uri="{BB962C8B-B14F-4D97-AF65-F5344CB8AC3E}">
        <p14:creationId xmlns:p14="http://schemas.microsoft.com/office/powerpoint/2010/main" val="1806827959"/>
      </p:ext>
    </p:extLst>
  </p:cSld>
  <p:clrMapOvr>
    <a:masterClrMapping/>
  </p:clrMapOvr>
  <p:extLst>
    <p:ext uri="{DCECCB84-F9BA-43D5-87BE-67443E8EF086}">
      <p15:sldGuideLst xmlns:p15="http://schemas.microsoft.com/office/powerpoint/2012/main">
        <p15:guide id="1" pos="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no image 40%">
    <p:spTree>
      <p:nvGrpSpPr>
        <p:cNvPr id="1" name=""/>
        <p:cNvGrpSpPr/>
        <p:nvPr/>
      </p:nvGrpSpPr>
      <p:grpSpPr>
        <a:xfrm>
          <a:off x="0" y="0"/>
          <a:ext cx="0" cy="0"/>
          <a:chOff x="0" y="0"/>
          <a:chExt cx="0" cy="0"/>
        </a:xfrm>
      </p:grpSpPr>
      <p:sp>
        <p:nvSpPr>
          <p:cNvPr id="8" name="Rectangle 7"/>
          <p:cNvSpPr/>
          <p:nvPr userDrawn="1"/>
        </p:nvSpPr>
        <p:spPr>
          <a:xfrm>
            <a:off x="481924" y="0"/>
            <a:ext cx="11780122" cy="6858000"/>
          </a:xfrm>
          <a:prstGeom prst="rect">
            <a:avLst/>
          </a:prstGeom>
          <a:solidFill>
            <a:srgbClr val="047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9" name="Rectangle 8"/>
          <p:cNvSpPr/>
          <p:nvPr userDrawn="1"/>
        </p:nvSpPr>
        <p:spPr>
          <a:xfrm>
            <a:off x="0" y="0"/>
            <a:ext cx="4895609" cy="6858000"/>
          </a:xfrm>
          <a:prstGeom prst="rect">
            <a:avLst/>
          </a:prstGeom>
          <a:solidFill>
            <a:srgbClr val="0046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pic>
        <p:nvPicPr>
          <p:cNvPr id="10" name="Picture 5" descr="KPMG_NoCP_white_US_283_6780.eps"/>
          <p:cNvPicPr>
            <a:picLocks noChangeAspect="1"/>
          </p:cNvPicPr>
          <p:nvPr userDrawn="1"/>
        </p:nvPicPr>
        <p:blipFill rotWithShape="1">
          <a:blip r:embed="rId2" cstate="screen">
            <a:extLst>
              <a:ext uri="{28A0092B-C50C-407E-A947-70E740481C1C}">
                <a14:useLocalDpi xmlns:a14="http://schemas.microsoft.com/office/drawing/2010/main"/>
              </a:ext>
            </a:extLst>
          </a:blip>
          <a:srcRect l="7816" t="22176" r="7816" b="22176"/>
          <a:stretch/>
        </p:blipFill>
        <p:spPr>
          <a:xfrm>
            <a:off x="543717" y="625096"/>
            <a:ext cx="1194953" cy="463126"/>
          </a:xfrm>
          <a:prstGeom prst="rect">
            <a:avLst/>
          </a:prstGeom>
        </p:spPr>
      </p:pic>
      <p:sp>
        <p:nvSpPr>
          <p:cNvPr id="15" name="Espace réservé du texte 13"/>
          <p:cNvSpPr>
            <a:spLocks noGrp="1"/>
          </p:cNvSpPr>
          <p:nvPr>
            <p:ph type="body" sz="quarter" idx="12"/>
          </p:nvPr>
        </p:nvSpPr>
        <p:spPr>
          <a:xfrm>
            <a:off x="481924" y="1303911"/>
            <a:ext cx="4402663" cy="3480075"/>
          </a:xfrm>
          <a:prstGeom prst="rect">
            <a:avLst/>
          </a:prstGeom>
        </p:spPr>
        <p:txBody>
          <a:bodyPr anchor="t">
            <a:noAutofit/>
          </a:bodyPr>
          <a:lstStyle>
            <a:lvl1pPr marL="0" indent="0" eaLnBrk="1" hangingPunct="1">
              <a:lnSpc>
                <a:spcPct val="70000"/>
              </a:lnSpc>
              <a:spcAft>
                <a:spcPts val="0"/>
              </a:spcAft>
              <a:buNone/>
              <a:defRPr lang="fr-FR" sz="6532" b="0" dirty="0" smtClean="0">
                <a:solidFill>
                  <a:schemeClr val="bg1"/>
                </a:solidFill>
                <a:latin typeface="KPMG Extralight" panose="020B0303030202040204" pitchFamily="34" charset="0"/>
                <a:cs typeface="KPMG Extralight" panose="020B0303030202040204" pitchFamily="34" charset="0"/>
              </a:defRPr>
            </a:lvl1pPr>
            <a:lvl2pPr marL="0" indent="0">
              <a:spcBef>
                <a:spcPts val="1089"/>
              </a:spcBef>
              <a:spcAft>
                <a:spcPts val="0"/>
              </a:spcAft>
              <a:buNone/>
              <a:defRPr lang="fr-FR" sz="1089" b="1" i="0" dirty="0" smtClean="0">
                <a:solidFill>
                  <a:schemeClr val="bg1"/>
                </a:solidFill>
                <a:latin typeface="Arial" panose="020B0604020202020204" pitchFamily="34" charset="0"/>
                <a:cs typeface="Arial" panose="020B0604020202020204" pitchFamily="34" charset="0"/>
              </a:defRPr>
            </a:lvl2pPr>
            <a:lvl3pPr marL="0" indent="0">
              <a:spcAft>
                <a:spcPts val="0"/>
              </a:spcAft>
              <a:buNone/>
              <a:defRPr lang="fr-FR" sz="1089" b="0" i="0" dirty="0" smtClean="0">
                <a:solidFill>
                  <a:schemeClr val="bg1"/>
                </a:solidFill>
                <a:latin typeface="Arial" panose="020B0604020202020204" pitchFamily="34" charset="0"/>
                <a:cs typeface="Arial" panose="020B0604020202020204" pitchFamily="34" charset="0"/>
              </a:defRPr>
            </a:lvl3pPr>
            <a:lvl4pPr>
              <a:spcBef>
                <a:spcPts val="13608"/>
              </a:spcBef>
              <a:spcAft>
                <a:spcPts val="0"/>
              </a:spcAft>
              <a:defRPr lang="fr-FR" sz="971" b="0" i="0" dirty="0" smtClean="0">
                <a:solidFill>
                  <a:srgbClr val="00338D"/>
                </a:solidFill>
                <a:latin typeface="Univers for KPMG Light"/>
                <a:cs typeface="Univers for KPMG Light"/>
              </a:defRPr>
            </a:lvl4pPr>
            <a:lvl5pPr>
              <a:defRPr lang="fr-FR" sz="971" b="0" i="0" dirty="0">
                <a:solidFill>
                  <a:srgbClr val="FFFFFF"/>
                </a:solidFill>
                <a:latin typeface="Univers for KPMG Light"/>
                <a:cs typeface="Univers for KPMG Light"/>
              </a:defRPr>
            </a:lvl5pPr>
          </a:lstStyle>
          <a:p>
            <a:pPr lvl="0"/>
            <a:r>
              <a:rPr lang="fr-FR"/>
              <a:t>Modifiez les styles du texte du masque</a:t>
            </a:r>
          </a:p>
          <a:p>
            <a:pPr lvl="1"/>
            <a:r>
              <a:rPr lang="fr-FR"/>
              <a:t>Deuxième niveau</a:t>
            </a:r>
          </a:p>
          <a:p>
            <a:pPr lvl="2"/>
            <a:r>
              <a:rPr lang="fr-FR"/>
              <a:t>Troisième niveau</a:t>
            </a:r>
          </a:p>
        </p:txBody>
      </p:sp>
      <p:sp>
        <p:nvSpPr>
          <p:cNvPr id="16" name="Espace réservé du texte 18"/>
          <p:cNvSpPr>
            <a:spLocks noGrp="1"/>
          </p:cNvSpPr>
          <p:nvPr>
            <p:ph type="body" sz="quarter" idx="13" hasCustomPrompt="1"/>
          </p:nvPr>
        </p:nvSpPr>
        <p:spPr>
          <a:xfrm>
            <a:off x="510984" y="4916938"/>
            <a:ext cx="2843895" cy="904415"/>
          </a:xfrm>
          <a:prstGeom prst="rect">
            <a:avLst/>
          </a:prstGeom>
        </p:spPr>
        <p:txBody>
          <a:bodyPr/>
          <a:lstStyle>
            <a:lvl1pPr marL="0" indent="0">
              <a:buNone/>
              <a:defRPr sz="771" b="0">
                <a:solidFill>
                  <a:schemeClr val="bg1"/>
                </a:solidFill>
                <a:latin typeface="Arial" panose="020B0604020202020204" pitchFamily="34" charset="0"/>
              </a:defRPr>
            </a:lvl1pPr>
            <a:lvl2pPr marL="0" indent="0">
              <a:spcBef>
                <a:spcPts val="1089"/>
              </a:spcBef>
              <a:spcAft>
                <a:spcPts val="0"/>
              </a:spcAft>
              <a:buNone/>
              <a:defRPr sz="771">
                <a:solidFill>
                  <a:schemeClr val="bg1"/>
                </a:solidFill>
                <a:latin typeface="Arial" panose="020B0604020202020204" pitchFamily="34" charset="0"/>
              </a:defRPr>
            </a:lvl2pPr>
          </a:lstStyle>
          <a:p>
            <a:pPr lvl="0"/>
            <a:r>
              <a:rPr lang="fr-FR" dirty="0"/>
              <a:t>Date</a:t>
            </a:r>
          </a:p>
          <a:p>
            <a:pPr lvl="1"/>
            <a:r>
              <a:rPr lang="fr-FR" dirty="0" err="1"/>
              <a:t>Resume</a:t>
            </a:r>
            <a:endParaRPr lang="fr-FR" dirty="0"/>
          </a:p>
        </p:txBody>
      </p:sp>
      <p:sp>
        <p:nvSpPr>
          <p:cNvPr id="17" name="ZoneTexte 16"/>
          <p:cNvSpPr txBox="1"/>
          <p:nvPr userDrawn="1"/>
        </p:nvSpPr>
        <p:spPr>
          <a:xfrm>
            <a:off x="496765" y="6024293"/>
            <a:ext cx="1990611" cy="210955"/>
          </a:xfrm>
          <a:prstGeom prst="rect">
            <a:avLst/>
          </a:prstGeom>
          <a:noFill/>
        </p:spPr>
        <p:txBody>
          <a:bodyPr wrap="square" rtlCol="0">
            <a:spAutoFit/>
          </a:bodyPr>
          <a:lstStyle/>
          <a:p>
            <a:pPr defTabSz="414772"/>
            <a:r>
              <a:rPr lang="fr-FR" sz="771" dirty="0">
                <a:solidFill>
                  <a:prstClr val="white"/>
                </a:solidFill>
                <a:latin typeface="Arial" panose="020B0604020202020204" pitchFamily="34" charset="0"/>
                <a:cs typeface="Univers LT Std 45 Light"/>
              </a:rPr>
              <a:t>kpmg.fr</a:t>
            </a:r>
          </a:p>
        </p:txBody>
      </p:sp>
      <p:sp>
        <p:nvSpPr>
          <p:cNvPr id="18" name="Ellipse 17"/>
          <p:cNvSpPr/>
          <p:nvPr userDrawn="1"/>
        </p:nvSpPr>
        <p:spPr>
          <a:xfrm>
            <a:off x="3957526" y="6914560"/>
            <a:ext cx="568745" cy="438068"/>
          </a:xfrm>
          <a:prstGeom prst="ellipse">
            <a:avLst/>
          </a:prstGeom>
          <a:noFill/>
          <a:ln>
            <a:solidFill>
              <a:srgbClr val="BC20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Tree>
    <p:extLst>
      <p:ext uri="{BB962C8B-B14F-4D97-AF65-F5344CB8AC3E}">
        <p14:creationId xmlns:p14="http://schemas.microsoft.com/office/powerpoint/2010/main" val="4251765605"/>
      </p:ext>
    </p:extLst>
  </p:cSld>
  <p:clrMapOvr>
    <a:masterClrMapping/>
  </p:clrMapOvr>
  <p:extLst>
    <p:ext uri="{DCECCB84-F9BA-43D5-87BE-67443E8EF086}">
      <p15:sldGuideLst xmlns:p15="http://schemas.microsoft.com/office/powerpoint/2012/main">
        <p15:guide id="1" pos="3367">
          <p15:clr>
            <a:srgbClr val="FBAE40"/>
          </p15:clr>
        </p15:guide>
        <p15:guide id="2" pos="32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3" name="Rectangle 2"/>
          <p:cNvSpPr/>
          <p:nvPr userDrawn="1"/>
        </p:nvSpPr>
        <p:spPr>
          <a:xfrm>
            <a:off x="1567086" y="6195465"/>
            <a:ext cx="7391728" cy="5139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4" name="Rectangle 3"/>
          <p:cNvSpPr/>
          <p:nvPr userDrawn="1"/>
        </p:nvSpPr>
        <p:spPr>
          <a:xfrm>
            <a:off x="0" y="0"/>
            <a:ext cx="4107992" cy="6858000"/>
          </a:xfrm>
          <a:prstGeom prst="rect">
            <a:avLst/>
          </a:prstGeom>
          <a:solidFill>
            <a:srgbClr val="047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8" name="Ellipse 7"/>
          <p:cNvSpPr/>
          <p:nvPr userDrawn="1"/>
        </p:nvSpPr>
        <p:spPr>
          <a:xfrm>
            <a:off x="5910450" y="6563024"/>
            <a:ext cx="514429" cy="1463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pic>
        <p:nvPicPr>
          <p:cNvPr id="11" name="Picture 5" descr="KPMG_NoCP_white_US_283_6780.eps"/>
          <p:cNvPicPr>
            <a:picLocks noChangeAspect="1"/>
          </p:cNvPicPr>
          <p:nvPr userDrawn="1"/>
        </p:nvPicPr>
        <p:blipFill rotWithShape="1">
          <a:blip r:embed="rId2" cstate="screen">
            <a:extLst>
              <a:ext uri="{28A0092B-C50C-407E-A947-70E740481C1C}">
                <a14:useLocalDpi xmlns:a14="http://schemas.microsoft.com/office/drawing/2010/main"/>
              </a:ext>
            </a:extLst>
          </a:blip>
          <a:srcRect l="7816" t="22176" r="7816" b="22176"/>
          <a:stretch/>
        </p:blipFill>
        <p:spPr>
          <a:xfrm>
            <a:off x="543717" y="625096"/>
            <a:ext cx="1194953" cy="463126"/>
          </a:xfrm>
          <a:prstGeom prst="rect">
            <a:avLst/>
          </a:prstGeom>
        </p:spPr>
      </p:pic>
      <p:sp>
        <p:nvSpPr>
          <p:cNvPr id="12" name="Titre 13"/>
          <p:cNvSpPr>
            <a:spLocks noGrp="1"/>
          </p:cNvSpPr>
          <p:nvPr>
            <p:ph type="title"/>
          </p:nvPr>
        </p:nvSpPr>
        <p:spPr>
          <a:xfrm>
            <a:off x="509439" y="2360334"/>
            <a:ext cx="3473100" cy="1982484"/>
          </a:xfrm>
          <a:prstGeom prst="rect">
            <a:avLst/>
          </a:prstGeom>
        </p:spPr>
        <p:txBody>
          <a:bodyPr/>
          <a:lstStyle>
            <a:lvl1pPr>
              <a:defRPr lang="fr-FR" sz="5988" b="0" kern="1200" dirty="0">
                <a:solidFill>
                  <a:schemeClr val="bg1"/>
                </a:solidFill>
                <a:latin typeface="KPMG Extralight" panose="020B0303030202040204" pitchFamily="34" charset="0"/>
                <a:ea typeface="+mn-ea"/>
                <a:cs typeface="KPMG Extralight" panose="020B0303030202040204" pitchFamily="34" charset="0"/>
              </a:defRPr>
            </a:lvl1pPr>
          </a:lstStyle>
          <a:p>
            <a:r>
              <a:rPr lang="fr-FR"/>
              <a:t>Modifiez le style du titre</a:t>
            </a:r>
            <a:endParaRPr lang="fr-FR" dirty="0"/>
          </a:p>
        </p:txBody>
      </p:sp>
    </p:spTree>
    <p:extLst>
      <p:ext uri="{BB962C8B-B14F-4D97-AF65-F5344CB8AC3E}">
        <p14:creationId xmlns:p14="http://schemas.microsoft.com/office/powerpoint/2010/main" val="2582877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ettre1">
    <p:spTree>
      <p:nvGrpSpPr>
        <p:cNvPr id="1" name=""/>
        <p:cNvGrpSpPr/>
        <p:nvPr/>
      </p:nvGrpSpPr>
      <p:grpSpPr>
        <a:xfrm>
          <a:off x="0" y="0"/>
          <a:ext cx="0" cy="0"/>
          <a:chOff x="0" y="0"/>
          <a:chExt cx="0" cy="0"/>
        </a:xfrm>
      </p:grpSpPr>
      <p:sp>
        <p:nvSpPr>
          <p:cNvPr id="17" name="Shape 8"/>
          <p:cNvSpPr txBox="1">
            <a:spLocks/>
          </p:cNvSpPr>
          <p:nvPr userDrawn="1"/>
        </p:nvSpPr>
        <p:spPr>
          <a:xfrm>
            <a:off x="11571561" y="6419459"/>
            <a:ext cx="287359"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Univers LT Std 55 Roman"/>
                <a:ea typeface="Univers LT Std 55 Roman"/>
                <a:cs typeface="Univers LT Std 55 Roman"/>
                <a:sym typeface="Univers LT Std 55 Roman"/>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86CB4B4D-7CA3-9044-876B-883B54F8677D}" type="slidenum">
              <a:rPr lang="en-US" sz="635" smtClean="0">
                <a:solidFill>
                  <a:srgbClr val="00338D"/>
                </a:solidFill>
                <a:latin typeface="Arial" panose="020B0604020202020204" pitchFamily="34" charset="0"/>
                <a:ea typeface="Univers for KPMG Light"/>
                <a:cs typeface="Univers for KPMG Light"/>
                <a:sym typeface="Univers LT Std 45 Light"/>
              </a:rPr>
              <a:pPr algn="ctr"/>
              <a:t>‹#›</a:t>
            </a:fld>
            <a:endParaRPr lang="en-US" sz="635" dirty="0">
              <a:solidFill>
                <a:srgbClr val="00338D"/>
              </a:solidFill>
              <a:latin typeface="Arial" panose="020B0604020202020204" pitchFamily="34" charset="0"/>
              <a:ea typeface="Univers for KPMG Light"/>
              <a:cs typeface="Univers for KPMG Light"/>
              <a:sym typeface="Univers LT Std 45 Light"/>
            </a:endParaRPr>
          </a:p>
        </p:txBody>
      </p:sp>
      <p:grpSp>
        <p:nvGrpSpPr>
          <p:cNvPr id="27" name="Group 4"/>
          <p:cNvGrpSpPr>
            <a:grpSpLocks noChangeAspect="1"/>
          </p:cNvGrpSpPr>
          <p:nvPr userDrawn="1"/>
        </p:nvGrpSpPr>
        <p:grpSpPr bwMode="auto">
          <a:xfrm>
            <a:off x="952201" y="361805"/>
            <a:ext cx="727718" cy="244826"/>
            <a:chOff x="510" y="4389"/>
            <a:chExt cx="402" cy="170"/>
          </a:xfrm>
        </p:grpSpPr>
        <p:sp>
          <p:nvSpPr>
            <p:cNvPr id="28" name="AutoShape 3"/>
            <p:cNvSpPr>
              <a:spLocks noChangeAspect="1" noChangeArrowheads="1" noTextEdit="1"/>
            </p:cNvSpPr>
            <p:nvPr userDrawn="1"/>
          </p:nvSpPr>
          <p:spPr bwMode="auto">
            <a:xfrm>
              <a:off x="510" y="4389"/>
              <a:ext cx="402" cy="17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14772"/>
              <a:endParaRPr lang="fr-FR" sz="1633">
                <a:solidFill>
                  <a:prstClr val="black"/>
                </a:solidFill>
              </a:endParaRPr>
            </a:p>
          </p:txBody>
        </p:sp>
        <p:sp>
          <p:nvSpPr>
            <p:cNvPr id="29" name="Freeform 5"/>
            <p:cNvSpPr>
              <a:spLocks noEditPoints="1"/>
            </p:cNvSpPr>
            <p:nvPr userDrawn="1"/>
          </p:nvSpPr>
          <p:spPr bwMode="auto">
            <a:xfrm>
              <a:off x="534" y="4411"/>
              <a:ext cx="350" cy="129"/>
            </a:xfrm>
            <a:custGeom>
              <a:avLst/>
              <a:gdLst>
                <a:gd name="T0" fmla="*/ 2941 w 3780"/>
                <a:gd name="T1" fmla="*/ 758 h 1518"/>
                <a:gd name="T2" fmla="*/ 2032 w 3780"/>
                <a:gd name="T3" fmla="*/ 0 h 1518"/>
                <a:gd name="T4" fmla="*/ 1962 w 3780"/>
                <a:gd name="T5" fmla="*/ 0 h 1518"/>
                <a:gd name="T6" fmla="*/ 1054 w 3780"/>
                <a:gd name="T7" fmla="*/ 691 h 1518"/>
                <a:gd name="T8" fmla="*/ 214 w 3780"/>
                <a:gd name="T9" fmla="*/ 788 h 1518"/>
                <a:gd name="T10" fmla="*/ 283 w 3780"/>
                <a:gd name="T11" fmla="*/ 1185 h 1518"/>
                <a:gd name="T12" fmla="*/ 694 w 3780"/>
                <a:gd name="T13" fmla="*/ 1501 h 1518"/>
                <a:gd name="T14" fmla="*/ 791 w 3780"/>
                <a:gd name="T15" fmla="*/ 1501 h 1518"/>
                <a:gd name="T16" fmla="*/ 1136 w 3780"/>
                <a:gd name="T17" fmla="*/ 1186 h 1518"/>
                <a:gd name="T18" fmla="*/ 1503 w 3780"/>
                <a:gd name="T19" fmla="*/ 1501 h 1518"/>
                <a:gd name="T20" fmla="*/ 1892 w 3780"/>
                <a:gd name="T21" fmla="*/ 1185 h 1518"/>
                <a:gd name="T22" fmla="*/ 2269 w 3780"/>
                <a:gd name="T23" fmla="*/ 1185 h 1518"/>
                <a:gd name="T24" fmla="*/ 2536 w 3780"/>
                <a:gd name="T25" fmla="*/ 1501 h 1518"/>
                <a:gd name="T26" fmla="*/ 2806 w 3780"/>
                <a:gd name="T27" fmla="*/ 1432 h 1518"/>
                <a:gd name="T28" fmla="*/ 3546 w 3780"/>
                <a:gd name="T29" fmla="*/ 1185 h 1518"/>
                <a:gd name="T30" fmla="*/ 2941 w 3780"/>
                <a:gd name="T31" fmla="*/ 0 h 1518"/>
                <a:gd name="T32" fmla="*/ 1023 w 3780"/>
                <a:gd name="T33" fmla="*/ 731 h 1518"/>
                <a:gd name="T34" fmla="*/ 895 w 3780"/>
                <a:gd name="T35" fmla="*/ 1156 h 1518"/>
                <a:gd name="T36" fmla="*/ 895 w 3780"/>
                <a:gd name="T37" fmla="*/ 691 h 1518"/>
                <a:gd name="T38" fmla="*/ 432 w 3780"/>
                <a:gd name="T39" fmla="*/ 691 h 1518"/>
                <a:gd name="T40" fmla="*/ 1023 w 3780"/>
                <a:gd name="T41" fmla="*/ 30 h 1518"/>
                <a:gd name="T42" fmla="*/ 1240 w 3780"/>
                <a:gd name="T43" fmla="*/ 1045 h 1518"/>
                <a:gd name="T44" fmla="*/ 1216 w 3780"/>
                <a:gd name="T45" fmla="*/ 1046 h 1518"/>
                <a:gd name="T46" fmla="*/ 1160 w 3780"/>
                <a:gd name="T47" fmla="*/ 961 h 1518"/>
                <a:gd name="T48" fmla="*/ 1231 w 3780"/>
                <a:gd name="T49" fmla="*/ 819 h 1518"/>
                <a:gd name="T50" fmla="*/ 1389 w 3780"/>
                <a:gd name="T51" fmla="*/ 929 h 1518"/>
                <a:gd name="T52" fmla="*/ 1807 w 3780"/>
                <a:gd name="T53" fmla="*/ 1156 h 1518"/>
                <a:gd name="T54" fmla="*/ 1807 w 3780"/>
                <a:gd name="T55" fmla="*/ 1156 h 1518"/>
                <a:gd name="T56" fmla="*/ 1932 w 3780"/>
                <a:gd name="T57" fmla="*/ 690 h 1518"/>
                <a:gd name="T58" fmla="*/ 1396 w 3780"/>
                <a:gd name="T59" fmla="*/ 1156 h 1518"/>
                <a:gd name="T60" fmla="*/ 1308 w 3780"/>
                <a:gd name="T61" fmla="*/ 690 h 1518"/>
                <a:gd name="T62" fmla="*/ 1932 w 3780"/>
                <a:gd name="T63" fmla="*/ 30 h 1518"/>
                <a:gd name="T64" fmla="*/ 2405 w 3780"/>
                <a:gd name="T65" fmla="*/ 1156 h 1518"/>
                <a:gd name="T66" fmla="*/ 2465 w 3780"/>
                <a:gd name="T67" fmla="*/ 877 h 1518"/>
                <a:gd name="T68" fmla="*/ 2840 w 3780"/>
                <a:gd name="T69" fmla="*/ 703 h 1518"/>
                <a:gd name="T70" fmla="*/ 2736 w 3780"/>
                <a:gd name="T71" fmla="*/ 1088 h 1518"/>
                <a:gd name="T72" fmla="*/ 2707 w 3780"/>
                <a:gd name="T73" fmla="*/ 691 h 1518"/>
                <a:gd name="T74" fmla="*/ 2061 w 3780"/>
                <a:gd name="T75" fmla="*/ 1156 h 1518"/>
                <a:gd name="T76" fmla="*/ 2840 w 3780"/>
                <a:gd name="T77" fmla="*/ 703 h 1518"/>
                <a:gd name="T78" fmla="*/ 3290 w 3780"/>
                <a:gd name="T79" fmla="*/ 1346 h 1518"/>
                <a:gd name="T80" fmla="*/ 3330 w 3780"/>
                <a:gd name="T81" fmla="*/ 1185 h 1518"/>
                <a:gd name="T82" fmla="*/ 3750 w 3780"/>
                <a:gd name="T83" fmla="*/ 1156 h 1518"/>
                <a:gd name="T84" fmla="*/ 3586 w 3780"/>
                <a:gd name="T85" fmla="*/ 1026 h 1518"/>
                <a:gd name="T86" fmla="*/ 2970 w 3780"/>
                <a:gd name="T87" fmla="*/ 1156 h 1518"/>
                <a:gd name="T88" fmla="*/ 3265 w 3780"/>
                <a:gd name="T89" fmla="*/ 804 h 1518"/>
                <a:gd name="T90" fmla="*/ 3596 w 3780"/>
                <a:gd name="T91" fmla="*/ 742 h 1518"/>
                <a:gd name="T92" fmla="*/ 2970 w 3780"/>
                <a:gd name="T93" fmla="*/ 30 h 1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780" h="1518">
                  <a:moveTo>
                    <a:pt x="2941" y="0"/>
                  </a:moveTo>
                  <a:lnTo>
                    <a:pt x="2941" y="0"/>
                  </a:lnTo>
                  <a:lnTo>
                    <a:pt x="2941" y="758"/>
                  </a:lnTo>
                  <a:cubicBezTo>
                    <a:pt x="2914" y="779"/>
                    <a:pt x="2892" y="801"/>
                    <a:pt x="2871" y="825"/>
                  </a:cubicBezTo>
                  <a:lnTo>
                    <a:pt x="2871" y="0"/>
                  </a:lnTo>
                  <a:lnTo>
                    <a:pt x="2032" y="0"/>
                  </a:lnTo>
                  <a:lnTo>
                    <a:pt x="2032" y="690"/>
                  </a:lnTo>
                  <a:lnTo>
                    <a:pt x="1962" y="690"/>
                  </a:lnTo>
                  <a:lnTo>
                    <a:pt x="1962" y="0"/>
                  </a:lnTo>
                  <a:lnTo>
                    <a:pt x="1123" y="0"/>
                  </a:lnTo>
                  <a:lnTo>
                    <a:pt x="1123" y="691"/>
                  </a:lnTo>
                  <a:lnTo>
                    <a:pt x="1054" y="691"/>
                  </a:lnTo>
                  <a:lnTo>
                    <a:pt x="1054" y="0"/>
                  </a:lnTo>
                  <a:lnTo>
                    <a:pt x="214" y="0"/>
                  </a:lnTo>
                  <a:lnTo>
                    <a:pt x="214" y="788"/>
                  </a:lnTo>
                  <a:lnTo>
                    <a:pt x="0" y="1501"/>
                  </a:lnTo>
                  <a:lnTo>
                    <a:pt x="189" y="1501"/>
                  </a:lnTo>
                  <a:lnTo>
                    <a:pt x="283" y="1185"/>
                  </a:lnTo>
                  <a:lnTo>
                    <a:pt x="310" y="1185"/>
                  </a:lnTo>
                  <a:lnTo>
                    <a:pt x="467" y="1501"/>
                  </a:lnTo>
                  <a:lnTo>
                    <a:pt x="694" y="1501"/>
                  </a:lnTo>
                  <a:lnTo>
                    <a:pt x="543" y="1185"/>
                  </a:lnTo>
                  <a:lnTo>
                    <a:pt x="886" y="1185"/>
                  </a:lnTo>
                  <a:lnTo>
                    <a:pt x="791" y="1501"/>
                  </a:lnTo>
                  <a:lnTo>
                    <a:pt x="997" y="1501"/>
                  </a:lnTo>
                  <a:lnTo>
                    <a:pt x="1091" y="1186"/>
                  </a:lnTo>
                  <a:lnTo>
                    <a:pt x="1136" y="1186"/>
                  </a:lnTo>
                  <a:lnTo>
                    <a:pt x="1136" y="1185"/>
                  </a:lnTo>
                  <a:lnTo>
                    <a:pt x="1594" y="1185"/>
                  </a:lnTo>
                  <a:lnTo>
                    <a:pt x="1503" y="1501"/>
                  </a:lnTo>
                  <a:lnTo>
                    <a:pt x="1711" y="1501"/>
                  </a:lnTo>
                  <a:lnTo>
                    <a:pt x="1799" y="1185"/>
                  </a:lnTo>
                  <a:lnTo>
                    <a:pt x="1892" y="1185"/>
                  </a:lnTo>
                  <a:lnTo>
                    <a:pt x="1895" y="1501"/>
                  </a:lnTo>
                  <a:lnTo>
                    <a:pt x="2069" y="1501"/>
                  </a:lnTo>
                  <a:lnTo>
                    <a:pt x="2269" y="1185"/>
                  </a:lnTo>
                  <a:lnTo>
                    <a:pt x="2399" y="1185"/>
                  </a:lnTo>
                  <a:lnTo>
                    <a:pt x="2332" y="1501"/>
                  </a:lnTo>
                  <a:lnTo>
                    <a:pt x="2536" y="1501"/>
                  </a:lnTo>
                  <a:lnTo>
                    <a:pt x="2602" y="1185"/>
                  </a:lnTo>
                  <a:lnTo>
                    <a:pt x="2721" y="1185"/>
                  </a:lnTo>
                  <a:cubicBezTo>
                    <a:pt x="2716" y="1283"/>
                    <a:pt x="2741" y="1372"/>
                    <a:pt x="2806" y="1432"/>
                  </a:cubicBezTo>
                  <a:cubicBezTo>
                    <a:pt x="2885" y="1504"/>
                    <a:pt x="3006" y="1518"/>
                    <a:pt x="3096" y="1518"/>
                  </a:cubicBezTo>
                  <a:cubicBezTo>
                    <a:pt x="3219" y="1518"/>
                    <a:pt x="3347" y="1501"/>
                    <a:pt x="3476" y="1472"/>
                  </a:cubicBezTo>
                  <a:lnTo>
                    <a:pt x="3546" y="1185"/>
                  </a:lnTo>
                  <a:lnTo>
                    <a:pt x="3780" y="1185"/>
                  </a:lnTo>
                  <a:lnTo>
                    <a:pt x="3780" y="0"/>
                  </a:lnTo>
                  <a:lnTo>
                    <a:pt x="2941" y="0"/>
                  </a:lnTo>
                  <a:lnTo>
                    <a:pt x="2941" y="0"/>
                  </a:lnTo>
                  <a:close/>
                  <a:moveTo>
                    <a:pt x="1023" y="731"/>
                  </a:moveTo>
                  <a:lnTo>
                    <a:pt x="1023" y="731"/>
                  </a:lnTo>
                  <a:lnTo>
                    <a:pt x="1011" y="772"/>
                  </a:lnTo>
                  <a:lnTo>
                    <a:pt x="900" y="1143"/>
                  </a:lnTo>
                  <a:lnTo>
                    <a:pt x="895" y="1156"/>
                  </a:lnTo>
                  <a:lnTo>
                    <a:pt x="528" y="1156"/>
                  </a:lnTo>
                  <a:lnTo>
                    <a:pt x="500" y="1095"/>
                  </a:lnTo>
                  <a:lnTo>
                    <a:pt x="895" y="691"/>
                  </a:lnTo>
                  <a:lnTo>
                    <a:pt x="641" y="691"/>
                  </a:lnTo>
                  <a:lnTo>
                    <a:pt x="332" y="1024"/>
                  </a:lnTo>
                  <a:lnTo>
                    <a:pt x="432" y="691"/>
                  </a:lnTo>
                  <a:lnTo>
                    <a:pt x="245" y="691"/>
                  </a:lnTo>
                  <a:lnTo>
                    <a:pt x="245" y="30"/>
                  </a:lnTo>
                  <a:lnTo>
                    <a:pt x="1023" y="30"/>
                  </a:lnTo>
                  <a:lnTo>
                    <a:pt x="1023" y="731"/>
                  </a:lnTo>
                  <a:lnTo>
                    <a:pt x="1023" y="731"/>
                  </a:lnTo>
                  <a:close/>
                  <a:moveTo>
                    <a:pt x="1240" y="1045"/>
                  </a:moveTo>
                  <a:lnTo>
                    <a:pt x="1240" y="1045"/>
                  </a:lnTo>
                  <a:lnTo>
                    <a:pt x="1240" y="1045"/>
                  </a:lnTo>
                  <a:cubicBezTo>
                    <a:pt x="1232" y="1045"/>
                    <a:pt x="1225" y="1046"/>
                    <a:pt x="1216" y="1046"/>
                  </a:cubicBezTo>
                  <a:cubicBezTo>
                    <a:pt x="1205" y="1046"/>
                    <a:pt x="1196" y="1046"/>
                    <a:pt x="1187" y="1046"/>
                  </a:cubicBezTo>
                  <a:lnTo>
                    <a:pt x="1137" y="1046"/>
                  </a:lnTo>
                  <a:lnTo>
                    <a:pt x="1160" y="961"/>
                  </a:lnTo>
                  <a:lnTo>
                    <a:pt x="1171" y="918"/>
                  </a:lnTo>
                  <a:lnTo>
                    <a:pt x="1198" y="819"/>
                  </a:lnTo>
                  <a:cubicBezTo>
                    <a:pt x="1209" y="819"/>
                    <a:pt x="1221" y="819"/>
                    <a:pt x="1231" y="819"/>
                  </a:cubicBezTo>
                  <a:cubicBezTo>
                    <a:pt x="1244" y="819"/>
                    <a:pt x="1257" y="819"/>
                    <a:pt x="1270" y="819"/>
                  </a:cubicBezTo>
                  <a:cubicBezTo>
                    <a:pt x="1336" y="819"/>
                    <a:pt x="1378" y="823"/>
                    <a:pt x="1393" y="844"/>
                  </a:cubicBezTo>
                  <a:cubicBezTo>
                    <a:pt x="1404" y="860"/>
                    <a:pt x="1403" y="887"/>
                    <a:pt x="1389" y="929"/>
                  </a:cubicBezTo>
                  <a:cubicBezTo>
                    <a:pt x="1366" y="1001"/>
                    <a:pt x="1336" y="1038"/>
                    <a:pt x="1240" y="1045"/>
                  </a:cubicBezTo>
                  <a:close/>
                  <a:moveTo>
                    <a:pt x="1807" y="1156"/>
                  </a:moveTo>
                  <a:lnTo>
                    <a:pt x="1807" y="1156"/>
                  </a:lnTo>
                  <a:lnTo>
                    <a:pt x="1889" y="864"/>
                  </a:lnTo>
                  <a:lnTo>
                    <a:pt x="1892" y="1156"/>
                  </a:lnTo>
                  <a:lnTo>
                    <a:pt x="1807" y="1156"/>
                  </a:lnTo>
                  <a:lnTo>
                    <a:pt x="1807" y="1156"/>
                  </a:lnTo>
                  <a:close/>
                  <a:moveTo>
                    <a:pt x="1932" y="690"/>
                  </a:moveTo>
                  <a:lnTo>
                    <a:pt x="1932" y="690"/>
                  </a:lnTo>
                  <a:lnTo>
                    <a:pt x="1737" y="690"/>
                  </a:lnTo>
                  <a:lnTo>
                    <a:pt x="1603" y="1156"/>
                  </a:lnTo>
                  <a:lnTo>
                    <a:pt x="1396" y="1156"/>
                  </a:lnTo>
                  <a:cubicBezTo>
                    <a:pt x="1502" y="1117"/>
                    <a:pt x="1566" y="1042"/>
                    <a:pt x="1586" y="932"/>
                  </a:cubicBezTo>
                  <a:cubicBezTo>
                    <a:pt x="1602" y="846"/>
                    <a:pt x="1594" y="790"/>
                    <a:pt x="1559" y="747"/>
                  </a:cubicBezTo>
                  <a:cubicBezTo>
                    <a:pt x="1507" y="684"/>
                    <a:pt x="1401" y="690"/>
                    <a:pt x="1308" y="690"/>
                  </a:cubicBezTo>
                  <a:cubicBezTo>
                    <a:pt x="1292" y="690"/>
                    <a:pt x="1153" y="690"/>
                    <a:pt x="1153" y="690"/>
                  </a:cubicBezTo>
                  <a:lnTo>
                    <a:pt x="1153" y="30"/>
                  </a:lnTo>
                  <a:lnTo>
                    <a:pt x="1932" y="30"/>
                  </a:lnTo>
                  <a:lnTo>
                    <a:pt x="1932" y="690"/>
                  </a:lnTo>
                  <a:lnTo>
                    <a:pt x="1932" y="690"/>
                  </a:lnTo>
                  <a:close/>
                  <a:moveTo>
                    <a:pt x="2405" y="1156"/>
                  </a:moveTo>
                  <a:lnTo>
                    <a:pt x="2405" y="1156"/>
                  </a:lnTo>
                  <a:lnTo>
                    <a:pt x="2288" y="1156"/>
                  </a:lnTo>
                  <a:lnTo>
                    <a:pt x="2465" y="877"/>
                  </a:lnTo>
                  <a:lnTo>
                    <a:pt x="2405" y="1156"/>
                  </a:lnTo>
                  <a:lnTo>
                    <a:pt x="2405" y="1156"/>
                  </a:lnTo>
                  <a:close/>
                  <a:moveTo>
                    <a:pt x="2840" y="703"/>
                  </a:moveTo>
                  <a:lnTo>
                    <a:pt x="2840" y="703"/>
                  </a:lnTo>
                  <a:lnTo>
                    <a:pt x="2840" y="864"/>
                  </a:lnTo>
                  <a:cubicBezTo>
                    <a:pt x="2786" y="939"/>
                    <a:pt x="2752" y="1021"/>
                    <a:pt x="2736" y="1088"/>
                  </a:cubicBezTo>
                  <a:cubicBezTo>
                    <a:pt x="2730" y="1111"/>
                    <a:pt x="2726" y="1133"/>
                    <a:pt x="2724" y="1156"/>
                  </a:cubicBezTo>
                  <a:lnTo>
                    <a:pt x="2609" y="1156"/>
                  </a:lnTo>
                  <a:lnTo>
                    <a:pt x="2707" y="691"/>
                  </a:lnTo>
                  <a:lnTo>
                    <a:pt x="2378" y="691"/>
                  </a:lnTo>
                  <a:lnTo>
                    <a:pt x="2083" y="1156"/>
                  </a:lnTo>
                  <a:lnTo>
                    <a:pt x="2061" y="1156"/>
                  </a:lnTo>
                  <a:lnTo>
                    <a:pt x="2061" y="30"/>
                  </a:lnTo>
                  <a:lnTo>
                    <a:pt x="2840" y="30"/>
                  </a:lnTo>
                  <a:lnTo>
                    <a:pt x="2840" y="703"/>
                  </a:lnTo>
                  <a:lnTo>
                    <a:pt x="2840" y="703"/>
                  </a:lnTo>
                  <a:close/>
                  <a:moveTo>
                    <a:pt x="3290" y="1346"/>
                  </a:moveTo>
                  <a:lnTo>
                    <a:pt x="3290" y="1346"/>
                  </a:lnTo>
                  <a:cubicBezTo>
                    <a:pt x="3245" y="1354"/>
                    <a:pt x="3201" y="1359"/>
                    <a:pt x="3159" y="1359"/>
                  </a:cubicBezTo>
                  <a:cubicBezTo>
                    <a:pt x="3046" y="1359"/>
                    <a:pt x="2968" y="1307"/>
                    <a:pt x="2966" y="1185"/>
                  </a:cubicBezTo>
                  <a:lnTo>
                    <a:pt x="3330" y="1185"/>
                  </a:lnTo>
                  <a:lnTo>
                    <a:pt x="3290" y="1346"/>
                  </a:lnTo>
                  <a:lnTo>
                    <a:pt x="3290" y="1346"/>
                  </a:lnTo>
                  <a:close/>
                  <a:moveTo>
                    <a:pt x="3750" y="1156"/>
                  </a:moveTo>
                  <a:lnTo>
                    <a:pt x="3750" y="1156"/>
                  </a:lnTo>
                  <a:lnTo>
                    <a:pt x="3554" y="1156"/>
                  </a:lnTo>
                  <a:lnTo>
                    <a:pt x="3586" y="1026"/>
                  </a:lnTo>
                  <a:lnTo>
                    <a:pt x="3193" y="1026"/>
                  </a:lnTo>
                  <a:lnTo>
                    <a:pt x="3160" y="1156"/>
                  </a:lnTo>
                  <a:lnTo>
                    <a:pt x="2970" y="1156"/>
                  </a:lnTo>
                  <a:lnTo>
                    <a:pt x="2970" y="1129"/>
                  </a:lnTo>
                  <a:cubicBezTo>
                    <a:pt x="2973" y="1114"/>
                    <a:pt x="2976" y="1099"/>
                    <a:pt x="2979" y="1083"/>
                  </a:cubicBezTo>
                  <a:cubicBezTo>
                    <a:pt x="3014" y="943"/>
                    <a:pt x="3106" y="804"/>
                    <a:pt x="3265" y="804"/>
                  </a:cubicBezTo>
                  <a:cubicBezTo>
                    <a:pt x="3328" y="804"/>
                    <a:pt x="3390" y="828"/>
                    <a:pt x="3382" y="915"/>
                  </a:cubicBezTo>
                  <a:lnTo>
                    <a:pt x="3616" y="915"/>
                  </a:lnTo>
                  <a:cubicBezTo>
                    <a:pt x="3625" y="875"/>
                    <a:pt x="3640" y="806"/>
                    <a:pt x="3596" y="742"/>
                  </a:cubicBezTo>
                  <a:cubicBezTo>
                    <a:pt x="3546" y="673"/>
                    <a:pt x="3446" y="645"/>
                    <a:pt x="3316" y="645"/>
                  </a:cubicBezTo>
                  <a:cubicBezTo>
                    <a:pt x="3223" y="645"/>
                    <a:pt x="3087" y="660"/>
                    <a:pt x="2970" y="736"/>
                  </a:cubicBezTo>
                  <a:lnTo>
                    <a:pt x="2970" y="30"/>
                  </a:lnTo>
                  <a:lnTo>
                    <a:pt x="3750" y="30"/>
                  </a:lnTo>
                  <a:lnTo>
                    <a:pt x="3750" y="1156"/>
                  </a:lnTo>
                  <a:close/>
                </a:path>
              </a:pathLst>
            </a:custGeom>
            <a:solidFill>
              <a:srgbClr val="253C7E"/>
            </a:solidFill>
            <a:ln w="0">
              <a:noFill/>
              <a:prstDash val="solid"/>
              <a:round/>
              <a:headEnd/>
              <a:tailEnd/>
            </a:ln>
          </p:spPr>
          <p:txBody>
            <a:bodyPr vert="horz" wrap="square" lIns="91440" tIns="45720" rIns="91440" bIns="45720" numCol="1" anchor="t" anchorCtr="0" compatLnSpc="1">
              <a:prstTxWarp prst="textNoShape">
                <a:avLst/>
              </a:prstTxWarp>
            </a:bodyPr>
            <a:lstStyle/>
            <a:p>
              <a:pPr defTabSz="414772"/>
              <a:endParaRPr lang="fr-FR" sz="1633">
                <a:solidFill>
                  <a:prstClr val="black"/>
                </a:solidFill>
              </a:endParaRPr>
            </a:p>
          </p:txBody>
        </p:sp>
      </p:grpSp>
      <p:sp>
        <p:nvSpPr>
          <p:cNvPr id="30" name="Text Placeholder 24"/>
          <p:cNvSpPr>
            <a:spLocks noGrp="1"/>
          </p:cNvSpPr>
          <p:nvPr>
            <p:ph type="body" sz="quarter" idx="15"/>
          </p:nvPr>
        </p:nvSpPr>
        <p:spPr>
          <a:xfrm>
            <a:off x="907544" y="968558"/>
            <a:ext cx="4968000" cy="365356"/>
          </a:xfrm>
          <a:prstGeom prst="rect">
            <a:avLst/>
          </a:prstGeom>
        </p:spPr>
        <p:txBody>
          <a:bodyPr/>
          <a:lstStyle>
            <a:lvl1pPr marL="0" indent="0">
              <a:spcAft>
                <a:spcPts val="294"/>
              </a:spcAft>
              <a:buNone/>
              <a:defRPr sz="783" b="1">
                <a:solidFill>
                  <a:srgbClr val="00338D"/>
                </a:solidFill>
                <a:latin typeface="Arial" panose="020B0604020202020204" pitchFamily="34" charset="0"/>
                <a:cs typeface="Arial" panose="020B0604020202020204" pitchFamily="34" charset="0"/>
              </a:defRPr>
            </a:lvl1pPr>
            <a:lvl2pPr marL="0" indent="0">
              <a:spcAft>
                <a:spcPts val="294"/>
              </a:spcAft>
              <a:buNone/>
              <a:defRPr sz="783">
                <a:solidFill>
                  <a:schemeClr val="tx1"/>
                </a:solidFill>
                <a:latin typeface="Arial" panose="020B0604020202020204" pitchFamily="34" charset="0"/>
                <a:cs typeface="Arial" panose="020B0604020202020204" pitchFamily="34" charset="0"/>
              </a:defRPr>
            </a:lvl2pPr>
            <a:lvl3pPr>
              <a:spcAft>
                <a:spcPts val="294"/>
              </a:spcAft>
              <a:defRPr sz="783"/>
            </a:lvl3pPr>
            <a:lvl4pPr>
              <a:spcAft>
                <a:spcPts val="294"/>
              </a:spcAft>
              <a:defRPr sz="783"/>
            </a:lvl4pPr>
            <a:lvl5pPr>
              <a:spcAft>
                <a:spcPts val="294"/>
              </a:spcAft>
              <a:defRPr sz="783"/>
            </a:lvl5pPr>
          </a:lstStyle>
          <a:p>
            <a:pPr lvl="0"/>
            <a:r>
              <a:rPr lang="fr-FR"/>
              <a:t>Modifiez les styles du texte du masque</a:t>
            </a:r>
          </a:p>
          <a:p>
            <a:pPr lvl="1"/>
            <a:r>
              <a:rPr lang="fr-FR"/>
              <a:t>Deuxième niveau</a:t>
            </a:r>
          </a:p>
        </p:txBody>
      </p:sp>
      <p:sp>
        <p:nvSpPr>
          <p:cNvPr id="31" name="Text Placeholder 8"/>
          <p:cNvSpPr>
            <a:spLocks noGrp="1"/>
          </p:cNvSpPr>
          <p:nvPr>
            <p:ph type="body" sz="quarter" idx="10"/>
          </p:nvPr>
        </p:nvSpPr>
        <p:spPr>
          <a:xfrm>
            <a:off x="907544" y="2082459"/>
            <a:ext cx="10405049" cy="3938929"/>
          </a:xfrm>
          <a:prstGeom prst="rect">
            <a:avLst/>
          </a:prstGeom>
        </p:spPr>
        <p:txBody>
          <a:bodyPr numCol="2" spcCol="360000"/>
          <a:lstStyle>
            <a:lvl1pPr marL="0" indent="0">
              <a:buNone/>
              <a:defRPr lang="fr-FR" sz="783" b="1" kern="1200" dirty="0" smtClean="0">
                <a:solidFill>
                  <a:schemeClr val="tx1"/>
                </a:solidFill>
                <a:latin typeface="Arial" panose="020B0604020202020204" pitchFamily="34" charset="0"/>
                <a:ea typeface="+mn-ea"/>
                <a:cs typeface="Arial" panose="020B0604020202020204" pitchFamily="34" charset="0"/>
              </a:defRPr>
            </a:lvl1pPr>
            <a:lvl2pPr marL="0" indent="0">
              <a:buNone/>
              <a:defRPr sz="783">
                <a:solidFill>
                  <a:schemeClr val="tx1"/>
                </a:solidFill>
                <a:latin typeface="Arial" panose="020B0604020202020204" pitchFamily="34" charset="0"/>
                <a:cs typeface="Arial" panose="020B0604020202020204" pitchFamily="34" charset="0"/>
              </a:defRPr>
            </a:lvl2pPr>
            <a:lvl3pPr marL="86411" indent="-86411">
              <a:buClr>
                <a:srgbClr val="00338D"/>
              </a:buClr>
              <a:buFont typeface="Arial Black" panose="020B0A04020102020204" pitchFamily="34" charset="0"/>
              <a:buChar char="І"/>
              <a:defRPr sz="783">
                <a:solidFill>
                  <a:schemeClr val="tx1"/>
                </a:solidFill>
                <a:latin typeface="Arial" panose="020B0604020202020204" pitchFamily="34" charset="0"/>
                <a:cs typeface="Arial" panose="020B0604020202020204" pitchFamily="34" charset="0"/>
              </a:defRPr>
            </a:lvl3pPr>
            <a:lvl4pPr marL="172822" indent="-69129">
              <a:buClr>
                <a:srgbClr val="00338D"/>
              </a:buClr>
              <a:buFont typeface="Wingdings 3" panose="05040102010807070707" pitchFamily="18" charset="2"/>
              <a:buChar char="ê"/>
              <a:defRPr sz="783">
                <a:solidFill>
                  <a:schemeClr val="tx1"/>
                </a:solidFill>
                <a:latin typeface="Arial" panose="020B0604020202020204" pitchFamily="34" charset="0"/>
                <a:cs typeface="Arial" panose="020B0604020202020204" pitchFamily="34" charset="0"/>
              </a:defRPr>
            </a:lvl4pPr>
            <a:lvl5pPr marL="337002" indent="-95052">
              <a:buClr>
                <a:srgbClr val="00338D"/>
              </a:buClr>
              <a:buFont typeface="Arial" panose="020B0604020202020204" pitchFamily="34" charset="0"/>
              <a:buChar char="–"/>
              <a:defRPr sz="783">
                <a:solidFill>
                  <a:schemeClr val="tx1"/>
                </a:solidFill>
                <a:latin typeface="Arial" panose="020B0604020202020204" pitchFamily="34" charset="0"/>
                <a:cs typeface="Arial" panose="020B0604020202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grpSp>
        <p:nvGrpSpPr>
          <p:cNvPr id="13" name="Group 36"/>
          <p:cNvGrpSpPr>
            <a:grpSpLocks/>
          </p:cNvGrpSpPr>
          <p:nvPr userDrawn="1"/>
        </p:nvGrpSpPr>
        <p:grpSpPr bwMode="auto">
          <a:xfrm>
            <a:off x="6496793" y="5770659"/>
            <a:ext cx="3810566" cy="557339"/>
            <a:chOff x="1152" y="3867"/>
            <a:chExt cx="2104" cy="387"/>
          </a:xfrm>
        </p:grpSpPr>
        <p:sp>
          <p:nvSpPr>
            <p:cNvPr id="14" name="Rectangle 37"/>
            <p:cNvSpPr>
              <a:spLocks noChangeArrowheads="1"/>
            </p:cNvSpPr>
            <p:nvPr/>
          </p:nvSpPr>
          <p:spPr bwMode="auto">
            <a:xfrm>
              <a:off x="2765" y="3867"/>
              <a:ext cx="491" cy="349"/>
            </a:xfrm>
            <a:prstGeom prst="rect">
              <a:avLst/>
            </a:prstGeom>
            <a:noFill/>
            <a:ln w="9525">
              <a:noFill/>
              <a:miter lim="800000"/>
              <a:headEnd/>
              <a:tailEnd/>
            </a:ln>
          </p:spPr>
          <p:txBody>
            <a:bodyPr lIns="0" tIns="0" rIns="0" bIns="0">
              <a:spAutoFit/>
            </a:bodyPr>
            <a:lstStyle/>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Siège social :</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KPMG – Tour </a:t>
              </a:r>
              <a:r>
                <a:rPr lang="fr-FR" sz="363" dirty="0" err="1">
                  <a:solidFill>
                    <a:prstClr val="black">
                      <a:lumMod val="50000"/>
                      <a:lumOff val="50000"/>
                    </a:prstClr>
                  </a:solidFill>
                  <a:latin typeface="Arial" panose="020B0604020202020204" pitchFamily="34" charset="0"/>
                  <a:cs typeface="Arial" panose="020B0604020202020204" pitchFamily="34" charset="0"/>
                </a:rPr>
                <a:t>Eqho</a:t>
              </a:r>
              <a:r>
                <a:rPr lang="fr-FR" sz="363" dirty="0">
                  <a:solidFill>
                    <a:prstClr val="black">
                      <a:lumMod val="50000"/>
                      <a:lumOff val="50000"/>
                    </a:prstClr>
                  </a:solidFill>
                  <a:latin typeface="Arial" panose="020B0604020202020204" pitchFamily="34" charset="0"/>
                  <a:cs typeface="Arial" panose="020B0604020202020204" pitchFamily="34" charset="0"/>
                </a:rPr>
                <a:t>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2 avenue Gambetta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92066 Paris La Défense </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Capital : 5 497 100 €</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Code APE 6920Z</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775 726 417 R.C.S. Nanterre</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TVA Union Européenne</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FR 77 775 726 417 </a:t>
              </a:r>
            </a:p>
          </p:txBody>
        </p:sp>
        <p:sp>
          <p:nvSpPr>
            <p:cNvPr id="18" name="Rectangle 38"/>
            <p:cNvSpPr>
              <a:spLocks noChangeArrowheads="1"/>
            </p:cNvSpPr>
            <p:nvPr/>
          </p:nvSpPr>
          <p:spPr bwMode="auto">
            <a:xfrm>
              <a:off x="2202" y="3905"/>
              <a:ext cx="492" cy="349"/>
            </a:xfrm>
            <a:prstGeom prst="rect">
              <a:avLst/>
            </a:prstGeom>
            <a:noFill/>
            <a:ln w="9525">
              <a:noFill/>
              <a:miter lim="800000"/>
              <a:headEnd/>
              <a:tailEnd/>
            </a:ln>
          </p:spPr>
          <p:txBody>
            <a:bodyPr lIns="0" tIns="0" rIns="0" bIns="0">
              <a:spAutoFit/>
            </a:bodyPr>
            <a:lstStyle/>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Société anonyme d’expertise </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comptable et de commissariat aux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comptes à directoire et conseil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de surveillance.</a:t>
              </a:r>
            </a:p>
            <a:p>
              <a:pPr defTabSz="691286"/>
              <a:r>
                <a:rPr lang="fr-FR" sz="363" dirty="0">
                  <a:solidFill>
                    <a:prstClr val="black">
                      <a:lumMod val="50000"/>
                      <a:lumOff val="50000"/>
                    </a:prstClr>
                  </a:solidFill>
                  <a:latin typeface="Arial" panose="020B0604020202020204" pitchFamily="34" charset="0"/>
                  <a:cs typeface="Arial" panose="020B0604020202020204" pitchFamily="34" charset="0"/>
                </a:rPr>
                <a:t>Inscrite au Tableau de l’ordre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à Paris sous le n° 14-30080101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et à la Compagnie Régionale des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Commissaires aux Comptes </a:t>
              </a:r>
              <a:br>
                <a:rPr lang="fr-FR" sz="363" dirty="0">
                  <a:solidFill>
                    <a:prstClr val="black">
                      <a:lumMod val="50000"/>
                      <a:lumOff val="50000"/>
                    </a:prstClr>
                  </a:solidFill>
                  <a:latin typeface="Arial" panose="020B0604020202020204" pitchFamily="34" charset="0"/>
                  <a:cs typeface="Arial" panose="020B0604020202020204" pitchFamily="34" charset="0"/>
                </a:rPr>
              </a:br>
              <a:r>
                <a:rPr lang="fr-FR" sz="363" dirty="0">
                  <a:solidFill>
                    <a:prstClr val="black">
                      <a:lumMod val="50000"/>
                      <a:lumOff val="50000"/>
                    </a:prstClr>
                  </a:solidFill>
                  <a:latin typeface="Arial" panose="020B0604020202020204" pitchFamily="34" charset="0"/>
                  <a:cs typeface="Arial" panose="020B0604020202020204" pitchFamily="34" charset="0"/>
                </a:rPr>
                <a:t>de Versailles.</a:t>
              </a:r>
            </a:p>
          </p:txBody>
        </p:sp>
        <p:sp>
          <p:nvSpPr>
            <p:cNvPr id="21" name="Text Box 39"/>
            <p:cNvSpPr txBox="1">
              <a:spLocks noChangeArrowheads="1"/>
            </p:cNvSpPr>
            <p:nvPr/>
          </p:nvSpPr>
          <p:spPr bwMode="auto">
            <a:xfrm>
              <a:off x="1152" y="4091"/>
              <a:ext cx="1031" cy="155"/>
            </a:xfrm>
            <a:prstGeom prst="rect">
              <a:avLst/>
            </a:prstGeom>
            <a:noFill/>
            <a:ln w="9525">
              <a:noFill/>
              <a:miter lim="800000"/>
              <a:headEnd/>
              <a:tailEnd/>
            </a:ln>
          </p:spPr>
          <p:txBody>
            <a:bodyPr lIns="0" tIns="0" rIns="0" bIns="0">
              <a:spAutoFit/>
            </a:bodyPr>
            <a:lstStyle/>
            <a:p>
              <a:pPr defTabSz="691286"/>
              <a:r>
                <a:rPr lang="fr-FR" altLang="en-US" sz="363" dirty="0">
                  <a:solidFill>
                    <a:prstClr val="black">
                      <a:lumMod val="50000"/>
                      <a:lumOff val="50000"/>
                    </a:prstClr>
                  </a:solidFill>
                  <a:latin typeface="Arial" panose="020B0604020202020204" pitchFamily="34" charset="0"/>
                  <a:cs typeface="Arial" panose="020B0604020202020204" pitchFamily="34" charset="0"/>
                </a:rPr>
                <a:t>KPMG S.A.,</a:t>
              </a:r>
            </a:p>
            <a:p>
              <a:pPr defTabSz="691286"/>
              <a:r>
                <a:rPr lang="fr-FR" altLang="en-US" sz="363" dirty="0">
                  <a:solidFill>
                    <a:prstClr val="black">
                      <a:lumMod val="50000"/>
                      <a:lumOff val="50000"/>
                    </a:prstClr>
                  </a:solidFill>
                  <a:latin typeface="Arial" panose="020B0604020202020204" pitchFamily="34" charset="0"/>
                  <a:cs typeface="Arial" panose="020B0604020202020204" pitchFamily="34" charset="0"/>
                </a:rPr>
                <a:t>société française membre du réseau KPMG</a:t>
              </a:r>
            </a:p>
            <a:p>
              <a:pPr defTabSz="691286"/>
              <a:r>
                <a:rPr lang="fr-FR" altLang="en-US" sz="363" dirty="0">
                  <a:solidFill>
                    <a:prstClr val="black">
                      <a:lumMod val="50000"/>
                      <a:lumOff val="50000"/>
                    </a:prstClr>
                  </a:solidFill>
                  <a:latin typeface="Arial" panose="020B0604020202020204" pitchFamily="34" charset="0"/>
                  <a:cs typeface="Arial" panose="020B0604020202020204" pitchFamily="34" charset="0"/>
                </a:rPr>
                <a:t>constitué de cabinets indépendants adhérents de</a:t>
              </a:r>
            </a:p>
            <a:p>
              <a:pPr defTabSz="691286"/>
              <a:r>
                <a:rPr lang="fr-FR" altLang="en-US" sz="363" dirty="0">
                  <a:solidFill>
                    <a:prstClr val="black">
                      <a:lumMod val="50000"/>
                      <a:lumOff val="50000"/>
                    </a:prstClr>
                  </a:solidFill>
                  <a:latin typeface="Arial" panose="020B0604020202020204" pitchFamily="34" charset="0"/>
                  <a:cs typeface="Arial" panose="020B0604020202020204" pitchFamily="34" charset="0"/>
                </a:rPr>
                <a:t>KPMG International </a:t>
              </a:r>
              <a:r>
                <a:rPr lang="fr-FR" altLang="en-US" sz="363" dirty="0" err="1">
                  <a:solidFill>
                    <a:prstClr val="black">
                      <a:lumMod val="50000"/>
                      <a:lumOff val="50000"/>
                    </a:prstClr>
                  </a:solidFill>
                  <a:latin typeface="Arial" panose="020B0604020202020204" pitchFamily="34" charset="0"/>
                  <a:cs typeface="Arial" panose="020B0604020202020204" pitchFamily="34" charset="0"/>
                </a:rPr>
                <a:t>Cooperative</a:t>
              </a:r>
              <a:r>
                <a:rPr lang="fr-FR" altLang="en-US" sz="363" dirty="0">
                  <a:solidFill>
                    <a:prstClr val="black">
                      <a:lumMod val="50000"/>
                      <a:lumOff val="50000"/>
                    </a:prstClr>
                  </a:solidFill>
                  <a:latin typeface="Arial" panose="020B0604020202020204" pitchFamily="34" charset="0"/>
                  <a:cs typeface="Arial" panose="020B0604020202020204" pitchFamily="34" charset="0"/>
                </a:rPr>
                <a:t>, une entité de droit suisse.</a:t>
              </a:r>
            </a:p>
          </p:txBody>
        </p:sp>
      </p:grpSp>
    </p:spTree>
    <p:extLst>
      <p:ext uri="{BB962C8B-B14F-4D97-AF65-F5344CB8AC3E}">
        <p14:creationId xmlns:p14="http://schemas.microsoft.com/office/powerpoint/2010/main" val="2365737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vider modifiable">
    <p:spTree>
      <p:nvGrpSpPr>
        <p:cNvPr id="1" name=""/>
        <p:cNvGrpSpPr/>
        <p:nvPr/>
      </p:nvGrpSpPr>
      <p:grpSpPr>
        <a:xfrm>
          <a:off x="0" y="0"/>
          <a:ext cx="0" cy="0"/>
          <a:chOff x="0" y="0"/>
          <a:chExt cx="0" cy="0"/>
        </a:xfrm>
      </p:grpSpPr>
      <p:sp>
        <p:nvSpPr>
          <p:cNvPr id="10" name="Espace réservé du texte 9"/>
          <p:cNvSpPr>
            <a:spLocks noGrp="1"/>
          </p:cNvSpPr>
          <p:nvPr>
            <p:ph type="body" sz="quarter" idx="15"/>
          </p:nvPr>
        </p:nvSpPr>
        <p:spPr>
          <a:xfrm>
            <a:off x="917074" y="0"/>
            <a:ext cx="11274926" cy="6858000"/>
          </a:xfrm>
          <a:prstGeom prst="rect">
            <a:avLst/>
          </a:prstGeom>
          <a:solidFill>
            <a:srgbClr val="047D93"/>
          </a:solidFill>
        </p:spPr>
        <p:txBody>
          <a:bodyPr lIns="756000" tIns="900000" rIns="720000"/>
          <a:lstStyle>
            <a:lvl1pPr marL="0" indent="0">
              <a:lnSpc>
                <a:spcPts val="9072"/>
              </a:lnSpc>
              <a:spcBef>
                <a:spcPts val="0"/>
              </a:spcBef>
              <a:buNone/>
              <a:defRPr lang="fr-FR" sz="9072" kern="1200" dirty="0" smtClean="0">
                <a:solidFill>
                  <a:schemeClr val="bg1"/>
                </a:solidFill>
                <a:latin typeface="KPMG Extralight" panose="020B0303030202040204" pitchFamily="34" charset="0"/>
                <a:ea typeface="+mj-ea"/>
                <a:cs typeface="KPMG Extralight" panose="020B0303030202040204" pitchFamily="34" charset="0"/>
              </a:defRPr>
            </a:lvl1pPr>
            <a:lvl2pPr marL="0" indent="0">
              <a:lnSpc>
                <a:spcPct val="100000"/>
              </a:lnSpc>
              <a:spcBef>
                <a:spcPts val="7258"/>
              </a:spcBef>
              <a:buNone/>
              <a:defRPr sz="1270">
                <a:solidFill>
                  <a:schemeClr val="bg1"/>
                </a:solidFill>
                <a:latin typeface="Arial" panose="020B0604020202020204" pitchFamily="34" charset="0"/>
                <a:cs typeface="Arial" panose="020B0604020202020204" pitchFamily="34" charset="0"/>
              </a:defRPr>
            </a:lvl2pPr>
          </a:lstStyle>
          <a:p>
            <a:pPr lvl="0"/>
            <a:r>
              <a:rPr lang="fr-FR"/>
              <a:t>Modifiez les styles du texte du masque</a:t>
            </a:r>
          </a:p>
          <a:p>
            <a:pPr lvl="1"/>
            <a:r>
              <a:rPr lang="fr-FR"/>
              <a:t>Deuxième niveau</a:t>
            </a:r>
          </a:p>
        </p:txBody>
      </p:sp>
      <p:sp>
        <p:nvSpPr>
          <p:cNvPr id="7" name="Espace réservé du texte 2"/>
          <p:cNvSpPr>
            <a:spLocks noGrp="1"/>
          </p:cNvSpPr>
          <p:nvPr>
            <p:ph type="body" sz="quarter" idx="14" hasCustomPrompt="1"/>
          </p:nvPr>
        </p:nvSpPr>
        <p:spPr>
          <a:xfrm>
            <a:off x="0" y="0"/>
            <a:ext cx="1209244" cy="6858000"/>
          </a:xfrm>
          <a:prstGeom prst="rect">
            <a:avLst/>
          </a:prstGeom>
          <a:solidFill>
            <a:srgbClr val="00338D"/>
          </a:solidFill>
        </p:spPr>
        <p:txBody>
          <a:bodyPr anchor="ctr"/>
          <a:lstStyle>
            <a:lvl1pPr marL="0" indent="0" algn="ctr">
              <a:buNone/>
              <a:defRPr sz="1270">
                <a:solidFill>
                  <a:schemeClr val="bg1"/>
                </a:solidFill>
              </a:defRPr>
            </a:lvl1pPr>
          </a:lstStyle>
          <a:p>
            <a:pPr lvl="0"/>
            <a:r>
              <a:rPr lang="fr-FR" dirty="0"/>
              <a:t>Modifiez couleur voir au dessus</a:t>
            </a:r>
          </a:p>
        </p:txBody>
      </p:sp>
      <p:sp>
        <p:nvSpPr>
          <p:cNvPr id="5" name="Ellipse 4"/>
          <p:cNvSpPr/>
          <p:nvPr userDrawn="1"/>
        </p:nvSpPr>
        <p:spPr>
          <a:xfrm>
            <a:off x="291715" y="6908420"/>
            <a:ext cx="568745" cy="438068"/>
          </a:xfrm>
          <a:prstGeom prst="ellipse">
            <a:avLst/>
          </a:prstGeom>
          <a:noFill/>
          <a:ln>
            <a:solidFill>
              <a:srgbClr val="BC20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Tree>
    <p:extLst>
      <p:ext uri="{BB962C8B-B14F-4D97-AF65-F5344CB8AC3E}">
        <p14:creationId xmlns:p14="http://schemas.microsoft.com/office/powerpoint/2010/main" val="28015957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lvl1pPr>
              <a:defRPr>
                <a:solidFill>
                  <a:srgbClr val="047D93"/>
                </a:solidFill>
              </a:defRPr>
            </a:lvl1pPr>
          </a:lstStyle>
          <a:p>
            <a:r>
              <a:rPr lang="fr-FR" dirty="0"/>
              <a:t>Modifiez le style du titre</a:t>
            </a:r>
            <a:endParaRPr lang="en-US" dirty="0"/>
          </a:p>
        </p:txBody>
      </p:sp>
    </p:spTree>
    <p:extLst>
      <p:ext uri="{BB962C8B-B14F-4D97-AF65-F5344CB8AC3E}">
        <p14:creationId xmlns:p14="http://schemas.microsoft.com/office/powerpoint/2010/main" val="12865729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re seul">
    <p:spTree>
      <p:nvGrpSpPr>
        <p:cNvPr id="1" name=""/>
        <p:cNvGrpSpPr/>
        <p:nvPr/>
      </p:nvGrpSpPr>
      <p:grpSpPr>
        <a:xfrm>
          <a:off x="0" y="0"/>
          <a:ext cx="0" cy="0"/>
          <a:chOff x="0" y="0"/>
          <a:chExt cx="0" cy="0"/>
        </a:xfrm>
      </p:grpSpPr>
      <p:pic>
        <p:nvPicPr>
          <p:cNvPr id="7" name="Image 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901108" y="5161829"/>
            <a:ext cx="3290893" cy="1696171"/>
          </a:xfrm>
          <a:prstGeom prst="rect">
            <a:avLst/>
          </a:prstGeom>
        </p:spPr>
      </p:pic>
      <p:sp>
        <p:nvSpPr>
          <p:cNvPr id="5" name="Title 4"/>
          <p:cNvSpPr>
            <a:spLocks noGrp="1"/>
          </p:cNvSpPr>
          <p:nvPr>
            <p:ph type="title"/>
          </p:nvPr>
        </p:nvSpPr>
        <p:spPr/>
        <p:txBody>
          <a:bodyPr/>
          <a:lstStyle>
            <a:lvl1pPr>
              <a:defRPr>
                <a:solidFill>
                  <a:srgbClr val="00A2A1"/>
                </a:solidFill>
              </a:defRPr>
            </a:lvl1pPr>
          </a:lstStyle>
          <a:p>
            <a:r>
              <a:rPr lang="fr-FR" dirty="0"/>
              <a:t>Modifiez le style du titre</a:t>
            </a:r>
            <a:endParaRPr lang="en-US" dirty="0"/>
          </a:p>
        </p:txBody>
      </p:sp>
    </p:spTree>
    <p:extLst>
      <p:ext uri="{BB962C8B-B14F-4D97-AF65-F5344CB8AC3E}">
        <p14:creationId xmlns:p14="http://schemas.microsoft.com/office/powerpoint/2010/main" val="367832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75AC7-9EF4-4690-8C14-AF2C9CF50B2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17F1F0-C8F2-47FE-ABC1-A68989FDBED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F3C0ED7-B02D-4436-ABE7-3228D4083784}"/>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6DBA2B3D-8EEB-426A-97E2-C166548DD9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16D17E-F67F-4875-8126-1FB56FA9420B}"/>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9407677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lvl1pPr>
              <a:defRPr>
                <a:solidFill>
                  <a:srgbClr val="00A2A1"/>
                </a:solidFill>
              </a:defRPr>
            </a:lvl1pPr>
          </a:lstStyle>
          <a:p>
            <a:r>
              <a:rPr lang="fr-FR" dirty="0"/>
              <a:t>Modifiez le style du titre</a:t>
            </a:r>
            <a:endParaRPr lang="en-US" dirty="0"/>
          </a:p>
        </p:txBody>
      </p:sp>
    </p:spTree>
    <p:extLst>
      <p:ext uri="{BB962C8B-B14F-4D97-AF65-F5344CB8AC3E}">
        <p14:creationId xmlns:p14="http://schemas.microsoft.com/office/powerpoint/2010/main" val="12931574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Espace réservé du texte 3"/>
          <p:cNvSpPr>
            <a:spLocks noGrp="1"/>
          </p:cNvSpPr>
          <p:nvPr>
            <p:ph type="body" sz="quarter" idx="10"/>
          </p:nvPr>
        </p:nvSpPr>
        <p:spPr>
          <a:xfrm>
            <a:off x="911337" y="1736823"/>
            <a:ext cx="10318396" cy="4439656"/>
          </a:xfrm>
          <a:prstGeom prst="rect">
            <a:avLst/>
          </a:prstGeom>
        </p:spPr>
        <p:txBody>
          <a:bodyPr numCol="1" spcCol="360000"/>
          <a:lstStyle>
            <a:lvl1pPr>
              <a:spcBef>
                <a:spcPts val="1633"/>
              </a:spcBef>
              <a:spcAft>
                <a:spcPts val="363"/>
              </a:spcAft>
              <a:defRPr>
                <a:solidFill>
                  <a:srgbClr val="00338D"/>
                </a:solidFill>
                <a:latin typeface="Arial" panose="020B0604020202020204" pitchFamily="34" charset="0"/>
              </a:defRPr>
            </a:lvl1pPr>
            <a:lvl2pPr>
              <a:spcAft>
                <a:spcPts val="544"/>
              </a:spcAft>
              <a:defRPr/>
            </a:lvl2pPr>
            <a:lvl3pPr marL="77770" indent="-77770">
              <a:spcAft>
                <a:spcPts val="272"/>
              </a:spcAft>
              <a:buFont typeface="Arial Black" panose="020B0A04020102020204" pitchFamily="34" charset="0"/>
              <a:buChar char="І"/>
              <a:defRPr/>
            </a:lvl3pPr>
            <a:lvl5pPr>
              <a:spcAft>
                <a:spcPts val="272"/>
              </a:spcAft>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34371898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_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Espace réservé du texte 3"/>
          <p:cNvSpPr>
            <a:spLocks noGrp="1"/>
          </p:cNvSpPr>
          <p:nvPr>
            <p:ph type="body" sz="quarter" idx="10"/>
          </p:nvPr>
        </p:nvSpPr>
        <p:spPr>
          <a:xfrm>
            <a:off x="911337" y="1736823"/>
            <a:ext cx="10318396" cy="4439656"/>
          </a:xfrm>
          <a:prstGeom prst="rect">
            <a:avLst/>
          </a:prstGeom>
        </p:spPr>
        <p:txBody>
          <a:bodyPr numCol="2" spcCol="360000"/>
          <a:lstStyle>
            <a:lvl1pPr>
              <a:spcBef>
                <a:spcPts val="1633"/>
              </a:spcBef>
              <a:spcAft>
                <a:spcPts val="363"/>
              </a:spcAft>
              <a:defRPr>
                <a:solidFill>
                  <a:srgbClr val="00338D"/>
                </a:solidFill>
                <a:latin typeface="Arial" panose="020B0604020202020204" pitchFamily="34" charset="0"/>
              </a:defRPr>
            </a:lvl1pPr>
            <a:lvl2pPr>
              <a:spcAft>
                <a:spcPts val="544"/>
              </a:spcAft>
              <a:defRPr/>
            </a:lvl2pPr>
            <a:lvl3pPr marL="77770" indent="-77770">
              <a:spcAft>
                <a:spcPts val="272"/>
              </a:spcAft>
              <a:buFont typeface="Arial Black" panose="020B0A04020102020204" pitchFamily="34" charset="0"/>
              <a:buChar char="І"/>
              <a:defRPr/>
            </a:lvl3pPr>
            <a:lvl5pPr>
              <a:spcAft>
                <a:spcPts val="272"/>
              </a:spcAft>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11340236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 COLUMNs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Espace réservé du texte 3"/>
          <p:cNvSpPr>
            <a:spLocks noGrp="1"/>
          </p:cNvSpPr>
          <p:nvPr>
            <p:ph type="body" sz="quarter" idx="10"/>
          </p:nvPr>
        </p:nvSpPr>
        <p:spPr>
          <a:xfrm>
            <a:off x="911337" y="1728182"/>
            <a:ext cx="10318396" cy="4448297"/>
          </a:xfrm>
          <a:prstGeom prst="rect">
            <a:avLst/>
          </a:prstGeom>
        </p:spPr>
        <p:txBody>
          <a:bodyPr numCol="3" spcCol="360000"/>
          <a:lstStyle>
            <a:lvl1pPr>
              <a:spcBef>
                <a:spcPts val="1633"/>
              </a:spcBef>
              <a:spcAft>
                <a:spcPts val="363"/>
              </a:spcAft>
              <a:defRPr>
                <a:solidFill>
                  <a:srgbClr val="00338D"/>
                </a:solidFill>
                <a:latin typeface="Arial" panose="020B0604020202020204" pitchFamily="34" charset="0"/>
              </a:defRPr>
            </a:lvl1pPr>
            <a:lvl2pPr>
              <a:spcAft>
                <a:spcPts val="544"/>
              </a:spcAft>
              <a:defRPr/>
            </a:lvl2pPr>
            <a:lvl3pPr marL="77770" indent="-77770">
              <a:spcAft>
                <a:spcPts val="272"/>
              </a:spcAft>
              <a:buFont typeface="Arial Black" panose="020B0A04020102020204" pitchFamily="34" charset="0"/>
              <a:buChar char="І"/>
              <a:defRPr/>
            </a:lvl3pPr>
            <a:lvl5pPr>
              <a:spcAft>
                <a:spcPts val="272"/>
              </a:spcAft>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38089245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KEY MESS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Espace réservé du texte 3"/>
          <p:cNvSpPr>
            <a:spLocks noGrp="1"/>
          </p:cNvSpPr>
          <p:nvPr>
            <p:ph type="body" sz="quarter" idx="10"/>
          </p:nvPr>
        </p:nvSpPr>
        <p:spPr>
          <a:xfrm>
            <a:off x="1258905" y="1607209"/>
            <a:ext cx="2444857" cy="4474221"/>
          </a:xfrm>
          <a:prstGeom prst="rect">
            <a:avLst/>
          </a:prstGeom>
          <a:ln w="3175">
            <a:solidFill>
              <a:srgbClr val="047D93"/>
            </a:solidFill>
          </a:ln>
        </p:spPr>
        <p:txBody>
          <a:bodyPr numCol="1" spcCol="360000"/>
          <a:lstStyle>
            <a:lvl1pPr>
              <a:spcBef>
                <a:spcPts val="1633"/>
              </a:spcBef>
              <a:spcAft>
                <a:spcPts val="544"/>
              </a:spcAft>
              <a:defRPr>
                <a:solidFill>
                  <a:srgbClr val="047D93"/>
                </a:solidFill>
                <a:latin typeface="Arial" panose="020B0604020202020204" pitchFamily="34" charset="0"/>
              </a:defRPr>
            </a:lvl1pPr>
            <a:lvl2pPr>
              <a:spcAft>
                <a:spcPts val="544"/>
              </a:spcAft>
              <a:defRPr/>
            </a:lvl2pPr>
            <a:lvl3pPr marL="77770" indent="-77770">
              <a:spcAft>
                <a:spcPts val="272"/>
              </a:spcAft>
              <a:buClr>
                <a:srgbClr val="047D93"/>
              </a:buClr>
              <a:buFont typeface="Arial Black" panose="020B0A04020102020204" pitchFamily="34" charset="0"/>
              <a:buChar char="І"/>
              <a:defRPr/>
            </a:lvl3pPr>
            <a:lvl4pPr>
              <a:buClr>
                <a:srgbClr val="047D93"/>
              </a:buClr>
              <a:defRPr/>
            </a:lvl4pPr>
            <a:lvl5pPr>
              <a:spcAft>
                <a:spcPts val="272"/>
              </a:spcAft>
              <a:buClr>
                <a:srgbClr val="0091DA"/>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p:txBody>
      </p:sp>
      <p:sp>
        <p:nvSpPr>
          <p:cNvPr id="5" name="Rectangle 4"/>
          <p:cNvSpPr/>
          <p:nvPr userDrawn="1"/>
        </p:nvSpPr>
        <p:spPr>
          <a:xfrm>
            <a:off x="1013035" y="1607209"/>
            <a:ext cx="245869" cy="4474221"/>
          </a:xfrm>
          <a:prstGeom prst="rect">
            <a:avLst/>
          </a:prstGeom>
          <a:solidFill>
            <a:srgbClr val="047D93"/>
          </a:solidFill>
          <a:ln w="3175">
            <a:solidFill>
              <a:srgbClr val="047D93"/>
            </a:solidFill>
          </a:ln>
        </p:spPr>
        <p:style>
          <a:lnRef idx="2">
            <a:schemeClr val="accent1">
              <a:shade val="50000"/>
            </a:schemeClr>
          </a:lnRef>
          <a:fillRef idx="1">
            <a:schemeClr val="accent1"/>
          </a:fillRef>
          <a:effectRef idx="0">
            <a:schemeClr val="accent1"/>
          </a:effectRef>
          <a:fontRef idx="minor">
            <a:schemeClr val="lt1"/>
          </a:fontRef>
        </p:style>
        <p:txBody>
          <a:bodyPr lIns="52874" tIns="52874" rIns="52874" bIns="52874" rtlCol="0" anchor="t" anchorCtr="0"/>
          <a:lstStyle/>
          <a:p>
            <a:pPr defTabSz="895327"/>
            <a:endParaRPr lang="en-GB" sz="881" dirty="0">
              <a:solidFill>
                <a:prstClr val="white"/>
              </a:solidFill>
            </a:endParaRPr>
          </a:p>
        </p:txBody>
      </p:sp>
      <p:sp>
        <p:nvSpPr>
          <p:cNvPr id="7" name="Espace réservé du texte 6"/>
          <p:cNvSpPr>
            <a:spLocks noGrp="1"/>
          </p:cNvSpPr>
          <p:nvPr>
            <p:ph type="body" sz="quarter" idx="11"/>
          </p:nvPr>
        </p:nvSpPr>
        <p:spPr>
          <a:xfrm>
            <a:off x="3986159" y="1615849"/>
            <a:ext cx="7097971" cy="4484631"/>
          </a:xfrm>
        </p:spPr>
        <p:txBody>
          <a:bodyPr/>
          <a:lstStyle>
            <a:lvl1pPr>
              <a:defRPr>
                <a:solidFill>
                  <a:srgbClr val="047D93"/>
                </a:solidFill>
              </a:defRPr>
            </a:lvl1pPr>
            <a:lvl3pPr marL="77770" indent="-77770">
              <a:buClr>
                <a:srgbClr val="047D93"/>
              </a:buClr>
              <a:buFont typeface="Arial Black" panose="020B0A04020102020204" pitchFamily="34" charset="0"/>
              <a:buChar char="І"/>
              <a:defRPr/>
            </a:lvl3pPr>
            <a:lvl4pPr>
              <a:buClr>
                <a:srgbClr val="047D93"/>
              </a:buClr>
              <a:defRPr/>
            </a:lvl4pPr>
            <a:lvl5pPr>
              <a:buClr>
                <a:srgbClr val="047D93"/>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878565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KEY MESSAGE">
    <p:spTree>
      <p:nvGrpSpPr>
        <p:cNvPr id="1" name=""/>
        <p:cNvGrpSpPr/>
        <p:nvPr/>
      </p:nvGrpSpPr>
      <p:grpSpPr>
        <a:xfrm>
          <a:off x="0" y="0"/>
          <a:ext cx="0" cy="0"/>
          <a:chOff x="0" y="0"/>
          <a:chExt cx="0" cy="0"/>
        </a:xfrm>
      </p:grpSpPr>
      <p:sp>
        <p:nvSpPr>
          <p:cNvPr id="4" name="Espace réservé du texte 3"/>
          <p:cNvSpPr>
            <a:spLocks noGrp="1"/>
          </p:cNvSpPr>
          <p:nvPr>
            <p:ph type="body" sz="quarter" idx="10"/>
          </p:nvPr>
        </p:nvSpPr>
        <p:spPr>
          <a:xfrm>
            <a:off x="1019953" y="1607209"/>
            <a:ext cx="2662086" cy="4474221"/>
          </a:xfrm>
          <a:prstGeom prst="rect">
            <a:avLst/>
          </a:prstGeom>
          <a:solidFill>
            <a:srgbClr val="047D93"/>
          </a:solidFill>
          <a:ln w="3175">
            <a:solidFill>
              <a:srgbClr val="047D93"/>
            </a:solidFill>
          </a:ln>
        </p:spPr>
        <p:txBody>
          <a:bodyPr numCol="1" spcCol="360000"/>
          <a:lstStyle>
            <a:lvl1pPr>
              <a:spcBef>
                <a:spcPts val="1633"/>
              </a:spcBef>
              <a:spcAft>
                <a:spcPts val="544"/>
              </a:spcAft>
              <a:defRPr>
                <a:solidFill>
                  <a:schemeClr val="bg1"/>
                </a:solidFill>
                <a:latin typeface="Arial" panose="020B0604020202020204" pitchFamily="34" charset="0"/>
              </a:defRPr>
            </a:lvl1pPr>
            <a:lvl2pPr>
              <a:spcAft>
                <a:spcPts val="544"/>
              </a:spcAft>
              <a:defRPr>
                <a:solidFill>
                  <a:schemeClr val="bg1"/>
                </a:solidFill>
              </a:defRPr>
            </a:lvl2pPr>
            <a:lvl3pPr marL="77770" indent="-77770">
              <a:spcAft>
                <a:spcPts val="272"/>
              </a:spcAft>
              <a:buClr>
                <a:schemeClr val="bg1"/>
              </a:buClr>
              <a:buFont typeface="Arial Black" panose="020B0A04020102020204" pitchFamily="34" charset="0"/>
              <a:buChar char="І"/>
              <a:defRPr>
                <a:solidFill>
                  <a:schemeClr val="bg1"/>
                </a:solidFill>
              </a:defRPr>
            </a:lvl3pPr>
            <a:lvl4pPr>
              <a:buClr>
                <a:schemeClr val="bg1"/>
              </a:buClr>
              <a:defRPr/>
            </a:lvl4pPr>
            <a:lvl5pPr>
              <a:spcAft>
                <a:spcPts val="272"/>
              </a:spcAft>
              <a:buClr>
                <a:srgbClr val="00338D"/>
              </a:buClr>
              <a:defRPr>
                <a:solidFill>
                  <a:schemeClr val="bg1"/>
                </a:solidFill>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p:txBody>
      </p:sp>
      <p:sp>
        <p:nvSpPr>
          <p:cNvPr id="2" name="Title 1"/>
          <p:cNvSpPr>
            <a:spLocks noGrp="1"/>
          </p:cNvSpPr>
          <p:nvPr>
            <p:ph type="title"/>
          </p:nvPr>
        </p:nvSpPr>
        <p:spPr/>
        <p:txBody>
          <a:bodyPr/>
          <a:lstStyle/>
          <a:p>
            <a:r>
              <a:rPr lang="fr-FR"/>
              <a:t>Modifiez le style du titre</a:t>
            </a:r>
            <a:endParaRPr lang="en-US" dirty="0"/>
          </a:p>
        </p:txBody>
      </p:sp>
      <p:sp>
        <p:nvSpPr>
          <p:cNvPr id="7" name="Espace réservé du texte 6"/>
          <p:cNvSpPr>
            <a:spLocks noGrp="1"/>
          </p:cNvSpPr>
          <p:nvPr>
            <p:ph type="body" sz="quarter" idx="11"/>
          </p:nvPr>
        </p:nvSpPr>
        <p:spPr>
          <a:xfrm>
            <a:off x="3986159" y="1607209"/>
            <a:ext cx="7519508" cy="4474221"/>
          </a:xfrm>
          <a:ln w="3175">
            <a:solidFill>
              <a:srgbClr val="047D93"/>
            </a:solidFill>
          </a:ln>
        </p:spPr>
        <p:txBody>
          <a:bodyPr numCol="2" spcCol="360000"/>
          <a:lstStyle>
            <a:lvl1pPr>
              <a:defRPr>
                <a:solidFill>
                  <a:srgbClr val="047D93"/>
                </a:solidFill>
              </a:defRPr>
            </a:lvl1pPr>
            <a:lvl3pPr marL="77770" indent="-77770">
              <a:buClr>
                <a:srgbClr val="047D93"/>
              </a:buClr>
              <a:buFont typeface="Arial Black" panose="020B0A04020102020204" pitchFamily="34" charset="0"/>
              <a:buChar char="І"/>
              <a:defRPr/>
            </a:lvl3pPr>
            <a:lvl4pPr>
              <a:buClr>
                <a:srgbClr val="047D93"/>
              </a:buClr>
              <a:defRPr/>
            </a:lvl4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138041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 COLUMN TEXT+ grap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Espace réservé du texte 3"/>
          <p:cNvSpPr>
            <a:spLocks noGrp="1"/>
          </p:cNvSpPr>
          <p:nvPr>
            <p:ph type="body" sz="quarter" idx="10"/>
          </p:nvPr>
        </p:nvSpPr>
        <p:spPr>
          <a:xfrm>
            <a:off x="911337" y="1736823"/>
            <a:ext cx="4999113" cy="4439656"/>
          </a:xfrm>
          <a:prstGeom prst="rect">
            <a:avLst/>
          </a:prstGeom>
        </p:spPr>
        <p:txBody>
          <a:bodyPr numCol="1" spcCol="360000"/>
          <a:lstStyle>
            <a:lvl1pPr>
              <a:spcBef>
                <a:spcPts val="1633"/>
              </a:spcBef>
              <a:spcAft>
                <a:spcPts val="544"/>
              </a:spcAft>
              <a:defRPr>
                <a:solidFill>
                  <a:srgbClr val="00338D"/>
                </a:solidFill>
                <a:latin typeface="Arial" panose="020B0604020202020204" pitchFamily="34" charset="0"/>
              </a:defRPr>
            </a:lvl1pPr>
            <a:lvl2pPr>
              <a:spcAft>
                <a:spcPts val="544"/>
              </a:spcAft>
              <a:defRPr/>
            </a:lvl2pPr>
            <a:lvl3pPr marL="77770" indent="-77770">
              <a:spcAft>
                <a:spcPts val="272"/>
              </a:spcAft>
              <a:buFont typeface="Arial Black" panose="020B0A04020102020204" pitchFamily="34" charset="0"/>
              <a:buChar char="І"/>
              <a:defRPr/>
            </a:lvl3pPr>
            <a:lvl5pPr>
              <a:spcAft>
                <a:spcPts val="272"/>
              </a:spcAft>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
        <p:nvSpPr>
          <p:cNvPr id="5" name="Espace réservé du graphique 4"/>
          <p:cNvSpPr>
            <a:spLocks noGrp="1"/>
          </p:cNvSpPr>
          <p:nvPr>
            <p:ph type="chart" sz="quarter" idx="11"/>
          </p:nvPr>
        </p:nvSpPr>
        <p:spPr>
          <a:xfrm>
            <a:off x="7017729" y="1723531"/>
            <a:ext cx="4476004" cy="4464469"/>
          </a:xfrm>
          <a:solidFill>
            <a:schemeClr val="bg1"/>
          </a:solidFill>
          <a:ln>
            <a:noFill/>
          </a:ln>
          <a:effectLst/>
        </p:spPr>
        <p:txBody>
          <a:bodyPr/>
          <a:lstStyle/>
          <a:p>
            <a:r>
              <a:rPr lang="fr-FR"/>
              <a:t>Cliquez sur l'icône pour ajouter un graphique</a:t>
            </a:r>
          </a:p>
        </p:txBody>
      </p:sp>
    </p:spTree>
    <p:extLst>
      <p:ext uri="{BB962C8B-B14F-4D97-AF65-F5344CB8AC3E}">
        <p14:creationId xmlns:p14="http://schemas.microsoft.com/office/powerpoint/2010/main" val="24961813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OCESS FIV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1" name="Text Placeholder 20"/>
          <p:cNvSpPr>
            <a:spLocks noGrp="1"/>
          </p:cNvSpPr>
          <p:nvPr>
            <p:ph type="body" sz="quarter" idx="27"/>
          </p:nvPr>
        </p:nvSpPr>
        <p:spPr bwMode="gray">
          <a:xfrm>
            <a:off x="3085153" y="1942821"/>
            <a:ext cx="2150076" cy="589520"/>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54000" rIns="54000" bIns="54000" rtlCol="0" anchor="ctr" anchorCtr="0">
            <a:noAutofit/>
          </a:bodyPr>
          <a:lstStyle>
            <a:lvl1pPr marL="0" algn="ctr" defTabSz="806814" rtl="0" eaLnBrk="1" latinLnBrk="0" hangingPunct="1">
              <a:defRPr lang="en-US" sz="953" b="1" kern="1200" dirty="0" smtClean="0">
                <a:solidFill>
                  <a:schemeClr val="bg1"/>
                </a:solidFill>
                <a:latin typeface="Arial" panose="020B0604020202020204" pitchFamily="34" charset="0"/>
                <a:ea typeface="+mn-ea"/>
                <a:cs typeface="+mn-cs"/>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
        <p:nvSpPr>
          <p:cNvPr id="12" name="Text Placeholder 20"/>
          <p:cNvSpPr>
            <a:spLocks noGrp="1"/>
          </p:cNvSpPr>
          <p:nvPr>
            <p:ph type="body" sz="quarter" idx="26" hasCustomPrompt="1"/>
          </p:nvPr>
        </p:nvSpPr>
        <p:spPr bwMode="gray">
          <a:xfrm>
            <a:off x="1006446" y="1942821"/>
            <a:ext cx="2150076" cy="589520"/>
          </a:xfrm>
          <a:prstGeom prst="homePlate">
            <a:avLst>
              <a:gd name="adj" fmla="val 34577"/>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0" bIns="45720" rtlCol="0" anchor="ctr" anchorCtr="0">
            <a:noAutofit/>
          </a:bodyPr>
          <a:lstStyle>
            <a:lvl1pPr marL="0" indent="0" algn="l" defTabSz="806814" rtl="0" eaLnBrk="1" latinLnBrk="0" hangingPunct="1">
              <a:spcBef>
                <a:spcPts val="0"/>
              </a:spcBef>
              <a:spcAft>
                <a:spcPts val="0"/>
              </a:spcAft>
              <a:defRPr lang="en-US" sz="953" b="1" kern="1200" dirty="0" smtClean="0">
                <a:solidFill>
                  <a:schemeClr val="bg1"/>
                </a:solidFill>
                <a:latin typeface="Arial" panose="020B0604020202020204" pitchFamily="34" charset="0"/>
                <a:ea typeface="+mn-ea"/>
                <a:cs typeface="+mn-cs"/>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en-US" dirty="0"/>
              <a:t>Click to edit </a:t>
            </a:r>
            <a:br>
              <a:rPr lang="en-US" dirty="0"/>
            </a:br>
            <a:r>
              <a:rPr lang="en-US" dirty="0"/>
              <a:t>Master text </a:t>
            </a:r>
            <a:br>
              <a:rPr lang="en-US" dirty="0"/>
            </a:br>
            <a:r>
              <a:rPr lang="en-US" dirty="0"/>
              <a:t>styles</a:t>
            </a:r>
          </a:p>
        </p:txBody>
      </p:sp>
      <p:sp>
        <p:nvSpPr>
          <p:cNvPr id="13" name="Text Placeholder 20"/>
          <p:cNvSpPr>
            <a:spLocks noGrp="1"/>
          </p:cNvSpPr>
          <p:nvPr>
            <p:ph type="body" sz="quarter" idx="28"/>
          </p:nvPr>
        </p:nvSpPr>
        <p:spPr bwMode="gray">
          <a:xfrm>
            <a:off x="5163862" y="1942821"/>
            <a:ext cx="2150076" cy="589520"/>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54000" rIns="54000" bIns="54000" rtlCol="0" anchor="ctr" anchorCtr="0">
            <a:noAutofit/>
          </a:bodyPr>
          <a:lstStyle>
            <a:lvl1pPr marL="0" algn="ctr" defTabSz="806814" rtl="0" eaLnBrk="1" latinLnBrk="0" hangingPunct="1">
              <a:defRPr lang="en-US" sz="953" b="1" kern="1200" dirty="0" smtClean="0">
                <a:solidFill>
                  <a:schemeClr val="bg1"/>
                </a:solidFill>
                <a:latin typeface="Arial" panose="020B0604020202020204" pitchFamily="34" charset="0"/>
                <a:ea typeface="+mn-ea"/>
                <a:cs typeface="+mn-cs"/>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
        <p:nvSpPr>
          <p:cNvPr id="14" name="Text Placeholder 20"/>
          <p:cNvSpPr>
            <a:spLocks noGrp="1"/>
          </p:cNvSpPr>
          <p:nvPr>
            <p:ph type="body" sz="quarter" idx="29"/>
          </p:nvPr>
        </p:nvSpPr>
        <p:spPr bwMode="gray">
          <a:xfrm>
            <a:off x="7242569" y="1942821"/>
            <a:ext cx="2150076" cy="589520"/>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0">
            <a:noAutofit/>
          </a:bodyPr>
          <a:lstStyle>
            <a:lvl1pPr marL="0" algn="ctr" defTabSz="806814" rtl="0" eaLnBrk="1" latinLnBrk="0" hangingPunct="1">
              <a:defRPr lang="en-US" sz="953" b="1" kern="1200" dirty="0" smtClean="0">
                <a:solidFill>
                  <a:schemeClr val="bg1"/>
                </a:solidFill>
                <a:latin typeface="Arial" panose="020B0604020202020204" pitchFamily="34" charset="0"/>
                <a:ea typeface="+mn-ea"/>
                <a:cs typeface="+mn-cs"/>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
        <p:nvSpPr>
          <p:cNvPr id="15" name="Text Placeholder 20"/>
          <p:cNvSpPr>
            <a:spLocks noGrp="1"/>
          </p:cNvSpPr>
          <p:nvPr>
            <p:ph type="body" sz="quarter" idx="30"/>
          </p:nvPr>
        </p:nvSpPr>
        <p:spPr bwMode="gray">
          <a:xfrm>
            <a:off x="9321279" y="1942821"/>
            <a:ext cx="2150076" cy="589520"/>
          </a:xfrm>
          <a:prstGeom prst="chevron">
            <a:avLst>
              <a:gd name="adj" fmla="val 34136"/>
            </a:avLst>
          </a:prstGeom>
          <a:solidFill>
            <a:srgbClr val="047D93"/>
          </a:solidFill>
          <a:ln>
            <a:solidFill>
              <a:srgbClr val="047D93"/>
            </a:solid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0">
            <a:noAutofit/>
          </a:bodyPr>
          <a:lstStyle>
            <a:lvl1pPr marL="0" algn="ctr" defTabSz="806814" rtl="0" eaLnBrk="1" latinLnBrk="0" hangingPunct="1">
              <a:defRPr lang="en-US" sz="953" b="1" kern="1200" dirty="0" smtClean="0">
                <a:solidFill>
                  <a:schemeClr val="bg1"/>
                </a:solidFill>
                <a:latin typeface="Arial" panose="020B0604020202020204" pitchFamily="34" charset="0"/>
                <a:ea typeface="+mn-ea"/>
                <a:cs typeface="+mn-cs"/>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
        <p:nvSpPr>
          <p:cNvPr id="16" name="Text Placeholder 9"/>
          <p:cNvSpPr>
            <a:spLocks noGrp="1"/>
          </p:cNvSpPr>
          <p:nvPr>
            <p:ph type="body" sz="quarter" idx="33"/>
          </p:nvPr>
        </p:nvSpPr>
        <p:spPr bwMode="gray">
          <a:xfrm>
            <a:off x="9318762" y="2542981"/>
            <a:ext cx="1878406" cy="3440847"/>
          </a:xfrm>
          <a:prstGeom prst="rect">
            <a:avLst/>
          </a:prstGeom>
        </p:spPr>
        <p:txBody>
          <a:bodyPr lIns="0" tIns="45720" rIns="0" bIns="0">
            <a:normAutofit/>
          </a:bodyPr>
          <a:lstStyle>
            <a:lvl1pPr>
              <a:spcBef>
                <a:spcPts val="0"/>
              </a:spcBef>
              <a:spcAft>
                <a:spcPts val="0"/>
              </a:spcAft>
              <a:defRPr sz="816">
                <a:solidFill>
                  <a:srgbClr val="047D93"/>
                </a:solidFill>
                <a:latin typeface="Arial" panose="020B0604020202020204" pitchFamily="34" charset="0"/>
                <a:cs typeface="Univers for KPMG Light"/>
              </a:defRPr>
            </a:lvl1pPr>
            <a:lvl2pPr>
              <a:spcBef>
                <a:spcPts val="0"/>
              </a:spcBef>
              <a:spcAft>
                <a:spcPts val="0"/>
              </a:spcAft>
              <a:defRPr sz="816">
                <a:latin typeface="Arial" panose="020B0604020202020204" pitchFamily="34" charset="0"/>
                <a:cs typeface="Univers for KPMG Light"/>
              </a:defRPr>
            </a:lvl2pPr>
            <a:lvl3pPr>
              <a:spcBef>
                <a:spcPts val="0"/>
              </a:spcBef>
              <a:spcAft>
                <a:spcPts val="0"/>
              </a:spcAft>
              <a:buClr>
                <a:srgbClr val="047D93"/>
              </a:buClr>
              <a:defRPr sz="816">
                <a:latin typeface="Arial" panose="020B0604020202020204" pitchFamily="34" charset="0"/>
                <a:cs typeface="Univers for KPMG Light"/>
              </a:defRPr>
            </a:lvl3pPr>
            <a:lvl4pPr>
              <a:spcBef>
                <a:spcPts val="530"/>
              </a:spcBef>
              <a:defRPr sz="1059">
                <a:latin typeface="Univers for KPMG" panose="020B0603020202020204" pitchFamily="34" charset="0"/>
              </a:defRPr>
            </a:lvl4pPr>
            <a:lvl5pPr>
              <a:spcBef>
                <a:spcPts val="530"/>
              </a:spcBef>
              <a:defRPr sz="1059">
                <a:latin typeface="Univers for KPMG" panose="020B0603020202020204" pitchFamily="34" charset="0"/>
              </a:defRPr>
            </a:lvl5pPr>
            <a:lvl6pPr>
              <a:defRPr baseline="0"/>
            </a:lvl6pPr>
          </a:lstStyle>
          <a:p>
            <a:pPr lvl="0"/>
            <a:r>
              <a:rPr lang="fr-FR" dirty="0"/>
              <a:t>Modifiez les styles du texte du masque</a:t>
            </a:r>
          </a:p>
          <a:p>
            <a:pPr lvl="1"/>
            <a:r>
              <a:rPr lang="fr-FR" dirty="0"/>
              <a:t>Deuxième niveau</a:t>
            </a:r>
          </a:p>
          <a:p>
            <a:pPr lvl="2"/>
            <a:r>
              <a:rPr lang="fr-FR" dirty="0"/>
              <a:t>Troisième niveau</a:t>
            </a:r>
          </a:p>
        </p:txBody>
      </p:sp>
      <p:sp>
        <p:nvSpPr>
          <p:cNvPr id="17" name="Text Placeholder 9"/>
          <p:cNvSpPr>
            <a:spLocks noGrp="1"/>
          </p:cNvSpPr>
          <p:nvPr>
            <p:ph type="body" sz="quarter" idx="35"/>
          </p:nvPr>
        </p:nvSpPr>
        <p:spPr bwMode="gray">
          <a:xfrm>
            <a:off x="1015999" y="2542981"/>
            <a:ext cx="1878406" cy="3440847"/>
          </a:xfrm>
          <a:prstGeom prst="rect">
            <a:avLst/>
          </a:prstGeom>
        </p:spPr>
        <p:txBody>
          <a:bodyPr lIns="0" tIns="45720" rIns="0" bIns="0">
            <a:normAutofit/>
          </a:bodyPr>
          <a:lstStyle>
            <a:lvl1pPr>
              <a:spcBef>
                <a:spcPts val="0"/>
              </a:spcBef>
              <a:spcAft>
                <a:spcPts val="0"/>
              </a:spcAft>
              <a:defRPr sz="816">
                <a:latin typeface="Arial" panose="020B0604020202020204" pitchFamily="34" charset="0"/>
                <a:cs typeface="Univers for KPMG Light"/>
              </a:defRPr>
            </a:lvl1pPr>
            <a:lvl2pPr>
              <a:spcBef>
                <a:spcPts val="0"/>
              </a:spcBef>
              <a:spcAft>
                <a:spcPts val="0"/>
              </a:spcAft>
              <a:defRPr sz="816">
                <a:latin typeface="Arial" panose="020B0604020202020204" pitchFamily="34" charset="0"/>
                <a:cs typeface="Univers for KPMG Light"/>
              </a:defRPr>
            </a:lvl2pPr>
            <a:lvl3pPr marL="77770" indent="-77770">
              <a:spcBef>
                <a:spcPts val="0"/>
              </a:spcBef>
              <a:spcAft>
                <a:spcPts val="0"/>
              </a:spcAft>
              <a:buFont typeface="Arial Black" panose="020B0A04020102020204" pitchFamily="34" charset="0"/>
              <a:buChar char="І"/>
              <a:defRPr sz="816">
                <a:latin typeface="Arial" panose="020B0604020202020204" pitchFamily="34" charset="0"/>
                <a:cs typeface="Univers for KPMG Light"/>
              </a:defRPr>
            </a:lvl3pPr>
            <a:lvl4pPr>
              <a:spcBef>
                <a:spcPts val="530"/>
              </a:spcBef>
              <a:defRPr sz="1059">
                <a:latin typeface="Univers for KPMG" panose="020B0603020202020204" pitchFamily="34" charset="0"/>
              </a:defRPr>
            </a:lvl4pPr>
            <a:lvl5pPr>
              <a:spcBef>
                <a:spcPts val="530"/>
              </a:spcBef>
              <a:defRPr sz="1059">
                <a:latin typeface="Univers for KPMG" panose="020B0603020202020204" pitchFamily="34" charset="0"/>
              </a:defRPr>
            </a:lvl5pPr>
            <a:lvl6pPr>
              <a:defRPr baseline="0"/>
            </a:lvl6pPr>
          </a:lstStyle>
          <a:p>
            <a:pPr lvl="0"/>
            <a:r>
              <a:rPr lang="fr-FR"/>
              <a:t>Modifiez les styles du texte du masque</a:t>
            </a:r>
          </a:p>
          <a:p>
            <a:pPr lvl="1"/>
            <a:r>
              <a:rPr lang="fr-FR"/>
              <a:t>Deuxième niveau</a:t>
            </a:r>
          </a:p>
          <a:p>
            <a:pPr lvl="2"/>
            <a:r>
              <a:rPr lang="fr-FR"/>
              <a:t>Troisième niveau</a:t>
            </a:r>
          </a:p>
        </p:txBody>
      </p:sp>
      <p:sp>
        <p:nvSpPr>
          <p:cNvPr id="18" name="Text Placeholder 9"/>
          <p:cNvSpPr>
            <a:spLocks noGrp="1"/>
          </p:cNvSpPr>
          <p:nvPr>
            <p:ph type="body" sz="quarter" idx="36"/>
          </p:nvPr>
        </p:nvSpPr>
        <p:spPr bwMode="gray">
          <a:xfrm>
            <a:off x="3091691" y="2542981"/>
            <a:ext cx="1878406" cy="3440847"/>
          </a:xfrm>
          <a:prstGeom prst="rect">
            <a:avLst/>
          </a:prstGeom>
        </p:spPr>
        <p:txBody>
          <a:bodyPr lIns="0" tIns="45720" rIns="0" bIns="0">
            <a:normAutofit/>
          </a:bodyPr>
          <a:lstStyle>
            <a:lvl1pPr>
              <a:spcBef>
                <a:spcPts val="0"/>
              </a:spcBef>
              <a:spcAft>
                <a:spcPts val="0"/>
              </a:spcAft>
              <a:defRPr sz="816">
                <a:latin typeface="Arial" panose="020B0604020202020204" pitchFamily="34" charset="0"/>
                <a:cs typeface="Univers for KPMG Light"/>
              </a:defRPr>
            </a:lvl1pPr>
            <a:lvl2pPr>
              <a:spcBef>
                <a:spcPts val="0"/>
              </a:spcBef>
              <a:spcAft>
                <a:spcPts val="0"/>
              </a:spcAft>
              <a:defRPr sz="816">
                <a:latin typeface="Arial" panose="020B0604020202020204" pitchFamily="34" charset="0"/>
                <a:cs typeface="Univers for KPMG Light"/>
              </a:defRPr>
            </a:lvl2pPr>
            <a:lvl3pPr>
              <a:spcBef>
                <a:spcPts val="0"/>
              </a:spcBef>
              <a:spcAft>
                <a:spcPts val="0"/>
              </a:spcAft>
              <a:defRPr sz="816">
                <a:latin typeface="Arial" panose="020B0604020202020204" pitchFamily="34" charset="0"/>
                <a:cs typeface="Univers for KPMG Light"/>
              </a:defRPr>
            </a:lvl3pPr>
            <a:lvl4pPr>
              <a:spcBef>
                <a:spcPts val="530"/>
              </a:spcBef>
              <a:defRPr sz="1059">
                <a:latin typeface="Univers for KPMG" panose="020B0603020202020204" pitchFamily="34" charset="0"/>
              </a:defRPr>
            </a:lvl4pPr>
            <a:lvl5pPr>
              <a:spcBef>
                <a:spcPts val="530"/>
              </a:spcBef>
              <a:defRPr sz="1059">
                <a:latin typeface="Univers for KPMG" panose="020B0603020202020204" pitchFamily="34" charset="0"/>
              </a:defRPr>
            </a:lvl5pPr>
            <a:lvl6pPr>
              <a:defRPr baseline="0"/>
            </a:lvl6pPr>
          </a:lstStyle>
          <a:p>
            <a:pPr lvl="0"/>
            <a:r>
              <a:rPr lang="fr-FR"/>
              <a:t>Modifiez les styles du texte du masque</a:t>
            </a:r>
          </a:p>
          <a:p>
            <a:pPr lvl="1"/>
            <a:r>
              <a:rPr lang="fr-FR"/>
              <a:t>Deuxième niveau</a:t>
            </a:r>
          </a:p>
          <a:p>
            <a:pPr lvl="2"/>
            <a:r>
              <a:rPr lang="fr-FR"/>
              <a:t>Troisième niveau</a:t>
            </a:r>
          </a:p>
        </p:txBody>
      </p:sp>
      <p:sp>
        <p:nvSpPr>
          <p:cNvPr id="19" name="Text Placeholder 9"/>
          <p:cNvSpPr>
            <a:spLocks noGrp="1"/>
          </p:cNvSpPr>
          <p:nvPr>
            <p:ph type="body" sz="quarter" idx="37"/>
          </p:nvPr>
        </p:nvSpPr>
        <p:spPr bwMode="gray">
          <a:xfrm>
            <a:off x="5167381" y="2542981"/>
            <a:ext cx="1878406" cy="3440847"/>
          </a:xfrm>
          <a:prstGeom prst="rect">
            <a:avLst/>
          </a:prstGeom>
        </p:spPr>
        <p:txBody>
          <a:bodyPr lIns="0" tIns="45720" rIns="0" bIns="0">
            <a:normAutofit/>
          </a:bodyPr>
          <a:lstStyle>
            <a:lvl1pPr>
              <a:spcBef>
                <a:spcPts val="0"/>
              </a:spcBef>
              <a:spcAft>
                <a:spcPts val="0"/>
              </a:spcAft>
              <a:defRPr sz="816">
                <a:latin typeface="Arial" panose="020B0604020202020204" pitchFamily="34" charset="0"/>
                <a:cs typeface="Univers for KPMG Light"/>
              </a:defRPr>
            </a:lvl1pPr>
            <a:lvl2pPr>
              <a:spcBef>
                <a:spcPts val="0"/>
              </a:spcBef>
              <a:spcAft>
                <a:spcPts val="0"/>
              </a:spcAft>
              <a:defRPr sz="816">
                <a:latin typeface="Arial" panose="020B0604020202020204" pitchFamily="34" charset="0"/>
                <a:cs typeface="Univers for KPMG Light"/>
              </a:defRPr>
            </a:lvl2pPr>
            <a:lvl3pPr>
              <a:spcBef>
                <a:spcPts val="0"/>
              </a:spcBef>
              <a:spcAft>
                <a:spcPts val="0"/>
              </a:spcAft>
              <a:defRPr sz="816">
                <a:latin typeface="Arial" panose="020B0604020202020204" pitchFamily="34" charset="0"/>
                <a:cs typeface="Univers for KPMG Light"/>
              </a:defRPr>
            </a:lvl3pPr>
            <a:lvl4pPr>
              <a:spcBef>
                <a:spcPts val="530"/>
              </a:spcBef>
              <a:defRPr sz="1059">
                <a:latin typeface="Univers for KPMG" panose="020B0603020202020204" pitchFamily="34" charset="0"/>
              </a:defRPr>
            </a:lvl4pPr>
            <a:lvl5pPr>
              <a:spcBef>
                <a:spcPts val="530"/>
              </a:spcBef>
              <a:defRPr sz="1059">
                <a:latin typeface="Univers for KPMG" panose="020B0603020202020204" pitchFamily="34" charset="0"/>
              </a:defRPr>
            </a:lvl5pPr>
            <a:lvl6pPr>
              <a:defRPr baseline="0"/>
            </a:lvl6pPr>
          </a:lstStyle>
          <a:p>
            <a:pPr lvl="0"/>
            <a:r>
              <a:rPr lang="fr-FR"/>
              <a:t>Modifiez les styles du texte du masque</a:t>
            </a:r>
          </a:p>
          <a:p>
            <a:pPr lvl="1"/>
            <a:r>
              <a:rPr lang="fr-FR"/>
              <a:t>Deuxième niveau</a:t>
            </a:r>
          </a:p>
          <a:p>
            <a:pPr lvl="2"/>
            <a:r>
              <a:rPr lang="fr-FR"/>
              <a:t>Troisième niveau</a:t>
            </a:r>
          </a:p>
        </p:txBody>
      </p:sp>
      <p:sp>
        <p:nvSpPr>
          <p:cNvPr id="20" name="Text Placeholder 9"/>
          <p:cNvSpPr>
            <a:spLocks noGrp="1"/>
          </p:cNvSpPr>
          <p:nvPr>
            <p:ph type="body" sz="quarter" idx="38"/>
          </p:nvPr>
        </p:nvSpPr>
        <p:spPr bwMode="gray">
          <a:xfrm>
            <a:off x="7243072" y="2542981"/>
            <a:ext cx="1878406" cy="3440847"/>
          </a:xfrm>
          <a:prstGeom prst="rect">
            <a:avLst/>
          </a:prstGeom>
        </p:spPr>
        <p:txBody>
          <a:bodyPr lIns="0" tIns="45720" rIns="0" bIns="0">
            <a:normAutofit/>
          </a:bodyPr>
          <a:lstStyle>
            <a:lvl1pPr>
              <a:spcBef>
                <a:spcPts val="0"/>
              </a:spcBef>
              <a:spcAft>
                <a:spcPts val="0"/>
              </a:spcAft>
              <a:defRPr sz="816">
                <a:latin typeface="Arial" panose="020B0604020202020204" pitchFamily="34" charset="0"/>
                <a:cs typeface="Univers for KPMG Light"/>
              </a:defRPr>
            </a:lvl1pPr>
            <a:lvl2pPr>
              <a:spcBef>
                <a:spcPts val="0"/>
              </a:spcBef>
              <a:spcAft>
                <a:spcPts val="0"/>
              </a:spcAft>
              <a:defRPr sz="816">
                <a:latin typeface="Arial" panose="020B0604020202020204" pitchFamily="34" charset="0"/>
                <a:cs typeface="Univers for KPMG Light"/>
              </a:defRPr>
            </a:lvl2pPr>
            <a:lvl3pPr>
              <a:spcBef>
                <a:spcPts val="0"/>
              </a:spcBef>
              <a:spcAft>
                <a:spcPts val="0"/>
              </a:spcAft>
              <a:defRPr sz="816">
                <a:latin typeface="Arial" panose="020B0604020202020204" pitchFamily="34" charset="0"/>
                <a:cs typeface="Univers for KPMG Light"/>
              </a:defRPr>
            </a:lvl3pPr>
            <a:lvl4pPr>
              <a:spcBef>
                <a:spcPts val="530"/>
              </a:spcBef>
              <a:defRPr sz="1059">
                <a:latin typeface="Univers for KPMG" panose="020B0603020202020204" pitchFamily="34" charset="0"/>
              </a:defRPr>
            </a:lvl4pPr>
            <a:lvl5pPr>
              <a:spcBef>
                <a:spcPts val="530"/>
              </a:spcBef>
              <a:defRPr sz="1059">
                <a:latin typeface="Univers for KPMG" panose="020B0603020202020204" pitchFamily="34" charset="0"/>
              </a:defRPr>
            </a:lvl5pPr>
            <a:lvl6pPr>
              <a:defRPr baseline="0"/>
            </a:lvl6pPr>
          </a:lstStyle>
          <a:p>
            <a:pPr lvl="0"/>
            <a:r>
              <a:rPr lang="fr-FR"/>
              <a:t>Modifiez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37097261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QUAD WITH CEN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Text Placeholder 20"/>
          <p:cNvSpPr>
            <a:spLocks noGrp="1"/>
          </p:cNvSpPr>
          <p:nvPr>
            <p:ph type="body" sz="quarter" idx="22"/>
          </p:nvPr>
        </p:nvSpPr>
        <p:spPr bwMode="gray">
          <a:xfrm>
            <a:off x="1015999" y="1808179"/>
            <a:ext cx="4759862" cy="4380698"/>
          </a:xfrm>
          <a:prstGeom prst="rect">
            <a:avLst/>
          </a:prstGeom>
          <a:solidFill>
            <a:schemeClr val="bg1"/>
          </a:solidFill>
          <a:ln w="12700">
            <a:solidFill>
              <a:srgbClr val="047D93"/>
            </a:solidFill>
          </a:ln>
        </p:spPr>
        <p:txBody>
          <a:bodyPr lIns="91440" tIns="45720" rIns="91440" bIns="45720">
            <a:normAutofit/>
          </a:bodyPr>
          <a:lstStyle>
            <a:lvl1pPr>
              <a:spcBef>
                <a:spcPts val="0"/>
              </a:spcBef>
              <a:defRPr sz="816">
                <a:solidFill>
                  <a:srgbClr val="047D93"/>
                </a:solidFill>
                <a:latin typeface="Arial" panose="020B0604020202020204" pitchFamily="34" charset="0"/>
                <a:cs typeface="Univers for KPMG Light"/>
              </a:defRPr>
            </a:lvl1pPr>
            <a:lvl2pPr>
              <a:spcBef>
                <a:spcPts val="0"/>
              </a:spcBef>
              <a:defRPr sz="816">
                <a:latin typeface="Arial" panose="020B0604020202020204" pitchFamily="34" charset="0"/>
                <a:cs typeface="Univers for KPMG Light"/>
              </a:defRPr>
            </a:lvl2pPr>
            <a:lvl3pPr marL="207386" indent="-207386">
              <a:spcBef>
                <a:spcPts val="0"/>
              </a:spcBef>
              <a:buClr>
                <a:srgbClr val="047D93"/>
              </a:buClr>
              <a:buFont typeface="+mj-lt"/>
              <a:buAutoNum type="arabicPeriod"/>
              <a:defRPr sz="816">
                <a:latin typeface="Arial" panose="020B0604020202020204" pitchFamily="34" charset="0"/>
                <a:cs typeface="Univers for KPMG Light"/>
              </a:defRPr>
            </a:lvl3pPr>
            <a:lvl4pPr>
              <a:spcBef>
                <a:spcPts val="0"/>
              </a:spcBef>
              <a:defRPr sz="1059">
                <a:latin typeface="Univers for KPMG" panose="020B0603020202020204" pitchFamily="34" charset="0"/>
              </a:defRPr>
            </a:lvl4pPr>
            <a:lvl5pPr>
              <a:spcBef>
                <a:spcPts val="0"/>
              </a:spcBef>
              <a:defRPr sz="1059">
                <a:latin typeface="Univers for KPMG" panose="020B0603020202020204" pitchFamily="34" charset="0"/>
              </a:defRPr>
            </a:lvl5pPr>
            <a:lvl6pPr>
              <a:defRPr baseline="0"/>
            </a:lvl6pPr>
            <a:lvl7pPr>
              <a:defRPr baseline="0"/>
            </a:lvl7pPr>
            <a:lvl8pPr>
              <a:defRPr baseline="0"/>
            </a:lvl8pPr>
          </a:lstStyle>
          <a:p>
            <a:pPr lvl="0"/>
            <a:r>
              <a:rPr lang="fr-FR" dirty="0"/>
              <a:t>Modifiez les styles du texte du masque</a:t>
            </a:r>
          </a:p>
          <a:p>
            <a:pPr lvl="1"/>
            <a:r>
              <a:rPr lang="fr-FR" dirty="0"/>
              <a:t>Deuxième niveau</a:t>
            </a:r>
          </a:p>
          <a:p>
            <a:pPr lvl="2"/>
            <a:r>
              <a:rPr lang="fr-FR" dirty="0"/>
              <a:t>Troisième niveau</a:t>
            </a:r>
          </a:p>
        </p:txBody>
      </p:sp>
      <p:sp>
        <p:nvSpPr>
          <p:cNvPr id="9" name="Text Placeholder 20"/>
          <p:cNvSpPr>
            <a:spLocks noGrp="1"/>
          </p:cNvSpPr>
          <p:nvPr>
            <p:ph type="body" sz="quarter" idx="26"/>
          </p:nvPr>
        </p:nvSpPr>
        <p:spPr bwMode="gray">
          <a:xfrm>
            <a:off x="1016000" y="1542751"/>
            <a:ext cx="4759855" cy="274442"/>
          </a:xfrm>
          <a:prstGeom prst="rect">
            <a:avLst/>
          </a:prstGeom>
          <a:solidFill>
            <a:srgbClr val="047D93"/>
          </a:solidFill>
          <a:ln w="12700">
            <a:solidFill>
              <a:srgbClr val="047D93"/>
            </a:solidFill>
          </a:ln>
        </p:spPr>
        <p:txBody>
          <a:bodyPr vert="horz" lIns="0" tIns="0" rIns="0" bIns="0" rtlCol="0" anchor="ctr" anchorCtr="1">
            <a:normAutofit/>
          </a:bodyPr>
          <a:lstStyle>
            <a:lvl1pPr algn="l">
              <a:defRPr lang="en-US" sz="953" b="1" kern="1200" noProof="0" dirty="0" smtClean="0">
                <a:solidFill>
                  <a:schemeClr val="bg1"/>
                </a:solidFill>
                <a:latin typeface="Arial" panose="020B0604020202020204"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
        <p:nvSpPr>
          <p:cNvPr id="44" name="Text Placeholder 20"/>
          <p:cNvSpPr>
            <a:spLocks noGrp="1"/>
          </p:cNvSpPr>
          <p:nvPr>
            <p:ph type="body" sz="quarter" idx="49"/>
          </p:nvPr>
        </p:nvSpPr>
        <p:spPr bwMode="gray">
          <a:xfrm>
            <a:off x="6591569" y="1808179"/>
            <a:ext cx="4759862" cy="4380698"/>
          </a:xfrm>
          <a:prstGeom prst="rect">
            <a:avLst/>
          </a:prstGeom>
          <a:solidFill>
            <a:schemeClr val="bg1"/>
          </a:solidFill>
          <a:ln w="12700">
            <a:solidFill>
              <a:srgbClr val="047D93"/>
            </a:solidFill>
          </a:ln>
        </p:spPr>
        <p:txBody>
          <a:bodyPr lIns="91440" tIns="45720" rIns="91440" bIns="45720">
            <a:normAutofit/>
          </a:bodyPr>
          <a:lstStyle>
            <a:lvl1pPr>
              <a:spcBef>
                <a:spcPts val="0"/>
              </a:spcBef>
              <a:defRPr sz="816">
                <a:solidFill>
                  <a:srgbClr val="047D93"/>
                </a:solidFill>
                <a:latin typeface="Arial" panose="020B0604020202020204" pitchFamily="34" charset="0"/>
                <a:cs typeface="Univers for KPMG Light"/>
              </a:defRPr>
            </a:lvl1pPr>
            <a:lvl2pPr>
              <a:spcBef>
                <a:spcPts val="0"/>
              </a:spcBef>
              <a:defRPr sz="816">
                <a:latin typeface="Arial" panose="020B0604020202020204" pitchFamily="34" charset="0"/>
                <a:cs typeface="Univers for KPMG Light"/>
              </a:defRPr>
            </a:lvl2pPr>
            <a:lvl3pPr>
              <a:spcBef>
                <a:spcPts val="0"/>
              </a:spcBef>
              <a:buClr>
                <a:srgbClr val="047D93"/>
              </a:buClr>
              <a:defRPr sz="816">
                <a:latin typeface="Arial" panose="020B0604020202020204" pitchFamily="34" charset="0"/>
                <a:cs typeface="Univers for KPMG Light"/>
              </a:defRPr>
            </a:lvl3pPr>
            <a:lvl4pPr>
              <a:spcBef>
                <a:spcPts val="0"/>
              </a:spcBef>
              <a:defRPr sz="1059">
                <a:latin typeface="Univers for KPMG" panose="020B0603020202020204" pitchFamily="34" charset="0"/>
              </a:defRPr>
            </a:lvl4pPr>
            <a:lvl5pPr>
              <a:spcBef>
                <a:spcPts val="0"/>
              </a:spcBef>
              <a:defRPr sz="1059">
                <a:latin typeface="Univers for KPMG" panose="020B0603020202020204" pitchFamily="34" charset="0"/>
              </a:defRPr>
            </a:lvl5pPr>
            <a:lvl6pPr>
              <a:defRPr baseline="0"/>
            </a:lvl6pPr>
            <a:lvl7pPr>
              <a:defRPr baseline="0"/>
            </a:lvl7pPr>
            <a:lvl8pPr>
              <a:defRPr baseline="0"/>
            </a:lvl8pPr>
          </a:lstStyle>
          <a:p>
            <a:pPr lvl="0"/>
            <a:r>
              <a:rPr lang="fr-FR" dirty="0"/>
              <a:t>Modifiez les styles du texte du masque</a:t>
            </a:r>
          </a:p>
          <a:p>
            <a:pPr lvl="1"/>
            <a:r>
              <a:rPr lang="fr-FR" dirty="0"/>
              <a:t>Deuxième niveau</a:t>
            </a:r>
          </a:p>
          <a:p>
            <a:pPr lvl="2"/>
            <a:r>
              <a:rPr lang="fr-FR" dirty="0"/>
              <a:t>Troisième niveau</a:t>
            </a:r>
          </a:p>
          <a:p>
            <a:pPr lvl="0"/>
            <a:endParaRPr lang="fr-FR" dirty="0"/>
          </a:p>
        </p:txBody>
      </p:sp>
      <p:sp>
        <p:nvSpPr>
          <p:cNvPr id="45" name="Text Placeholder 20"/>
          <p:cNvSpPr>
            <a:spLocks noGrp="1"/>
          </p:cNvSpPr>
          <p:nvPr>
            <p:ph type="body" sz="quarter" idx="50"/>
          </p:nvPr>
        </p:nvSpPr>
        <p:spPr bwMode="gray">
          <a:xfrm>
            <a:off x="6591570" y="1542751"/>
            <a:ext cx="4759855" cy="256108"/>
          </a:xfrm>
          <a:prstGeom prst="rect">
            <a:avLst/>
          </a:prstGeom>
          <a:solidFill>
            <a:srgbClr val="047D93"/>
          </a:solidFill>
          <a:ln w="12700">
            <a:solidFill>
              <a:srgbClr val="047D93"/>
            </a:solidFill>
          </a:ln>
        </p:spPr>
        <p:txBody>
          <a:bodyPr vert="horz" lIns="0" tIns="0" rIns="0" bIns="0" rtlCol="0" anchor="ctr" anchorCtr="1">
            <a:normAutofit/>
          </a:bodyPr>
          <a:lstStyle>
            <a:lvl1pPr algn="l">
              <a:defRPr lang="en-US" sz="953" b="1" kern="1200" noProof="0" dirty="0" smtClean="0">
                <a:solidFill>
                  <a:schemeClr val="bg1"/>
                </a:solidFill>
                <a:latin typeface="Arial" panose="020B0604020202020204"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806814" rtl="0" eaLnBrk="1" latinLnBrk="0" hangingPunct="1">
              <a:lnSpc>
                <a:spcPct val="100000"/>
              </a:lnSpc>
              <a:spcBef>
                <a:spcPts val="530"/>
              </a:spcBef>
              <a:buFont typeface="Arial" pitchFamily="34" charset="0"/>
              <a:buNone/>
            </a:pPr>
            <a:r>
              <a:rPr lang="fr-FR"/>
              <a:t>Modifiez les styles du texte du masque</a:t>
            </a:r>
          </a:p>
        </p:txBody>
      </p:sp>
    </p:spTree>
    <p:extLst>
      <p:ext uri="{BB962C8B-B14F-4D97-AF65-F5344CB8AC3E}">
        <p14:creationId xmlns:p14="http://schemas.microsoft.com/office/powerpoint/2010/main" val="20424829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tu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9996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EFC000-6A66-4B71-B6A8-875B389872D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F099083-4F08-49B8-A97A-B0BCDFA8A7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80F8633-7EF2-48CD-A80F-022DA49D8F17}"/>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AA903A95-4F25-416B-9DB6-295B763532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7A78F0A-EA23-4B16-AF60-65A31D0C3B5E}"/>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20432882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object 3"/>
          <p:cNvSpPr/>
          <p:nvPr userDrawn="1"/>
        </p:nvSpPr>
        <p:spPr>
          <a:xfrm>
            <a:off x="3" y="0"/>
            <a:ext cx="1019904"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047D93"/>
          </a:solidFill>
        </p:spPr>
        <p:txBody>
          <a:bodyPr wrap="square" lIns="0" tIns="0" rIns="0" bIns="0" rtlCol="0">
            <a:noAutofit/>
          </a:bodyPr>
          <a:lstStyle/>
          <a:p>
            <a:pPr defTabSz="895327"/>
            <a:endParaRPr sz="1371" dirty="0">
              <a:solidFill>
                <a:srgbClr val="000000"/>
              </a:solidFill>
              <a:sym typeface="Arial" panose="020B0604020202020204" pitchFamily="34" charset="0"/>
            </a:endParaRPr>
          </a:p>
        </p:txBody>
      </p:sp>
      <p:sp>
        <p:nvSpPr>
          <p:cNvPr id="17" name="Freeform 19"/>
          <p:cNvSpPr>
            <a:spLocks noEditPoints="1"/>
          </p:cNvSpPr>
          <p:nvPr userDrawn="1"/>
        </p:nvSpPr>
        <p:spPr bwMode="auto">
          <a:xfrm>
            <a:off x="1416865" y="637905"/>
            <a:ext cx="957047"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tx2"/>
          </a:solidFill>
          <a:ln>
            <a:noFill/>
          </a:ln>
        </p:spPr>
        <p:txBody>
          <a:bodyPr vert="horz" wrap="square" lIns="89533" tIns="44767" rIns="89533" bIns="44767" numCol="1" anchor="t" anchorCtr="0" compatLnSpc="1">
            <a:prstTxWarp prst="textNoShape">
              <a:avLst/>
            </a:prstTxWarp>
          </a:bodyPr>
          <a:lstStyle/>
          <a:p>
            <a:pPr defTabSz="895327"/>
            <a:endParaRPr lang="en-GB" sz="1763" dirty="0">
              <a:solidFill>
                <a:srgbClr val="000000"/>
              </a:solidFill>
            </a:endParaRPr>
          </a:p>
        </p:txBody>
      </p:sp>
      <p:sp>
        <p:nvSpPr>
          <p:cNvPr id="13" name="Rectangle 12">
            <a:hlinkClick r:id="rId2"/>
          </p:cNvPr>
          <p:cNvSpPr>
            <a:spLocks noChangeArrowheads="1"/>
          </p:cNvSpPr>
          <p:nvPr userDrawn="1"/>
        </p:nvSpPr>
        <p:spPr bwMode="auto">
          <a:xfrm>
            <a:off x="1462679" y="3224414"/>
            <a:ext cx="2123991" cy="139590"/>
          </a:xfrm>
          <a:prstGeom prst="rect">
            <a:avLst/>
          </a:prstGeom>
          <a:noFill/>
          <a:ln w="9525">
            <a:noFill/>
            <a:miter lim="800000"/>
            <a:headEnd/>
            <a:tailEnd/>
          </a:ln>
          <a:effectLst/>
        </p:spPr>
        <p:txBody>
          <a:bodyPr wrap="square" lIns="0" tIns="0" rIns="0" bIns="0" anchor="ctr">
            <a:spAutoFit/>
          </a:bodyPr>
          <a:lstStyle/>
          <a:p>
            <a:pPr defTabSz="424514">
              <a:defRPr/>
            </a:pPr>
            <a:r>
              <a:rPr lang="en-GB" sz="907" b="1" kern="0" dirty="0">
                <a:solidFill>
                  <a:srgbClr val="00468E"/>
                </a:solidFill>
                <a:ea typeface="Univers for KPMG" pitchFamily="18" charset="0"/>
                <a:cs typeface="Univers for KPMG"/>
              </a:rPr>
              <a:t>kpmg.fr</a:t>
            </a:r>
            <a:endParaRPr lang="en-GB" sz="907" b="1" kern="0" dirty="0">
              <a:solidFill>
                <a:srgbClr val="000000"/>
              </a:solidFill>
              <a:cs typeface="Univers for KPMG"/>
            </a:endParaRPr>
          </a:p>
        </p:txBody>
      </p:sp>
      <p:sp>
        <p:nvSpPr>
          <p:cNvPr id="14" name="ZoneTexte 13">
            <a:hlinkClick r:id="rId2"/>
          </p:cNvPr>
          <p:cNvSpPr txBox="1"/>
          <p:nvPr userDrawn="1"/>
        </p:nvSpPr>
        <p:spPr>
          <a:xfrm>
            <a:off x="1412021" y="3218037"/>
            <a:ext cx="843532" cy="158448"/>
          </a:xfrm>
          <a:prstGeom prst="rect">
            <a:avLst/>
          </a:prstGeom>
          <a:noFill/>
          <a:ln>
            <a:noFill/>
          </a:ln>
        </p:spPr>
        <p:txBody>
          <a:bodyPr wrap="square" lIns="32659" rtlCol="0">
            <a:noAutofit/>
          </a:bodyPr>
          <a:lstStyle/>
          <a:p>
            <a:pPr defTabSz="424514"/>
            <a:r>
              <a:rPr lang="fr-FR" sz="816">
                <a:solidFill>
                  <a:srgbClr val="00338D"/>
                </a:solidFill>
                <a:cs typeface="Univers for KPMG"/>
              </a:rPr>
              <a:t>  </a:t>
            </a:r>
            <a:endParaRPr lang="fr-FR" sz="816" dirty="0">
              <a:solidFill>
                <a:srgbClr val="00338D"/>
              </a:solidFill>
              <a:cs typeface="Univers for KPMG"/>
            </a:endParaRPr>
          </a:p>
        </p:txBody>
      </p:sp>
    </p:spTree>
    <p:extLst>
      <p:ext uri="{BB962C8B-B14F-4D97-AF65-F5344CB8AC3E}">
        <p14:creationId xmlns:p14="http://schemas.microsoft.com/office/powerpoint/2010/main" val="21206769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28131469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_FINAL SLIDE">
    <p:spTree>
      <p:nvGrpSpPr>
        <p:cNvPr id="1" name=""/>
        <p:cNvGrpSpPr/>
        <p:nvPr/>
      </p:nvGrpSpPr>
      <p:grpSpPr>
        <a:xfrm>
          <a:off x="0" y="0"/>
          <a:ext cx="0" cy="0"/>
          <a:chOff x="0" y="0"/>
          <a:chExt cx="0" cy="0"/>
        </a:xfrm>
      </p:grpSpPr>
      <p:pic>
        <p:nvPicPr>
          <p:cNvPr id="6" name="Picture 5" descr="KPMG_NoCP_white_US_283_6780.eps"/>
          <p:cNvPicPr>
            <a:picLocks noChangeAspect="1"/>
          </p:cNvPicPr>
          <p:nvPr userDrawn="1"/>
        </p:nvPicPr>
        <p:blipFill rotWithShape="1">
          <a:blip r:embed="rId2" cstate="screen">
            <a:extLst>
              <a:ext uri="{28A0092B-C50C-407E-A947-70E740481C1C}">
                <a14:useLocalDpi xmlns:a14="http://schemas.microsoft.com/office/drawing/2010/main"/>
              </a:ext>
            </a:extLst>
          </a:blip>
          <a:srcRect l="7816" t="22176" r="7816" b="22176"/>
          <a:stretch/>
        </p:blipFill>
        <p:spPr>
          <a:xfrm>
            <a:off x="909481" y="625099"/>
            <a:ext cx="1194953" cy="463127"/>
          </a:xfrm>
          <a:prstGeom prst="rect">
            <a:avLst/>
          </a:prstGeom>
        </p:spPr>
      </p:pic>
      <p:sp>
        <p:nvSpPr>
          <p:cNvPr id="7" name="Rectangle 6"/>
          <p:cNvSpPr/>
          <p:nvPr userDrawn="1"/>
        </p:nvSpPr>
        <p:spPr>
          <a:xfrm>
            <a:off x="12323668" y="200055"/>
            <a:ext cx="288001" cy="108000"/>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8" name="Rectangle 7"/>
          <p:cNvSpPr/>
          <p:nvPr userDrawn="1"/>
        </p:nvSpPr>
        <p:spPr>
          <a:xfrm>
            <a:off x="12640038" y="200055"/>
            <a:ext cx="288001" cy="108000"/>
          </a:xfrm>
          <a:prstGeom prst="rect">
            <a:avLst/>
          </a:prstGeom>
          <a:solidFill>
            <a:srgbClr val="4066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9" name="Rectangle 8"/>
          <p:cNvSpPr/>
          <p:nvPr userDrawn="1"/>
        </p:nvSpPr>
        <p:spPr>
          <a:xfrm>
            <a:off x="12956407" y="200055"/>
            <a:ext cx="288001" cy="108000"/>
          </a:xfrm>
          <a:prstGeom prst="rect">
            <a:avLst/>
          </a:prstGeom>
          <a:solidFill>
            <a:srgbClr val="7F99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0" name="Rectangle 9"/>
          <p:cNvSpPr/>
          <p:nvPr userDrawn="1"/>
        </p:nvSpPr>
        <p:spPr>
          <a:xfrm>
            <a:off x="13272779" y="200055"/>
            <a:ext cx="288001" cy="108000"/>
          </a:xfrm>
          <a:prstGeom prst="rect">
            <a:avLst/>
          </a:prstGeom>
          <a:solidFill>
            <a:srgbClr val="BDCA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1" name="Rectangle 10"/>
          <p:cNvSpPr/>
          <p:nvPr userDrawn="1"/>
        </p:nvSpPr>
        <p:spPr>
          <a:xfrm>
            <a:off x="12323668" y="331664"/>
            <a:ext cx="288001" cy="108000"/>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2" name="Rectangle 11"/>
          <p:cNvSpPr/>
          <p:nvPr userDrawn="1"/>
        </p:nvSpPr>
        <p:spPr>
          <a:xfrm>
            <a:off x="12640038" y="331664"/>
            <a:ext cx="288001" cy="108000"/>
          </a:xfrm>
          <a:prstGeom prst="rect">
            <a:avLst/>
          </a:prstGeom>
          <a:solidFill>
            <a:srgbClr val="4086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5" name="Rectangle 14"/>
          <p:cNvSpPr/>
          <p:nvPr userDrawn="1"/>
        </p:nvSpPr>
        <p:spPr>
          <a:xfrm>
            <a:off x="12956407" y="331664"/>
            <a:ext cx="288001" cy="108000"/>
          </a:xfrm>
          <a:prstGeom prst="rect">
            <a:avLst/>
          </a:prstGeom>
          <a:solidFill>
            <a:srgbClr val="7FAE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6" name="Rectangle 15"/>
          <p:cNvSpPr/>
          <p:nvPr userDrawn="1"/>
        </p:nvSpPr>
        <p:spPr>
          <a:xfrm>
            <a:off x="13272779" y="331664"/>
            <a:ext cx="288001" cy="108000"/>
          </a:xfrm>
          <a:prstGeom prst="rect">
            <a:avLst/>
          </a:prstGeom>
          <a:solidFill>
            <a:srgbClr val="BF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7" name="Rectangle 16"/>
          <p:cNvSpPr/>
          <p:nvPr userDrawn="1"/>
        </p:nvSpPr>
        <p:spPr>
          <a:xfrm>
            <a:off x="12323668" y="463275"/>
            <a:ext cx="288001" cy="108000"/>
          </a:xfrm>
          <a:prstGeom prst="rect">
            <a:avLst/>
          </a:prstGeom>
          <a:solidFill>
            <a:srgbClr val="0091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8" name="Rectangle 17"/>
          <p:cNvSpPr/>
          <p:nvPr userDrawn="1"/>
        </p:nvSpPr>
        <p:spPr>
          <a:xfrm>
            <a:off x="12640038" y="463275"/>
            <a:ext cx="288001" cy="108000"/>
          </a:xfrm>
          <a:prstGeom prst="rect">
            <a:avLst/>
          </a:prstGeom>
          <a:solidFill>
            <a:srgbClr val="40AD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19" name="Rectangle 18"/>
          <p:cNvSpPr/>
          <p:nvPr userDrawn="1"/>
        </p:nvSpPr>
        <p:spPr>
          <a:xfrm>
            <a:off x="12956407" y="463275"/>
            <a:ext cx="288001" cy="108000"/>
          </a:xfrm>
          <a:prstGeom prst="rect">
            <a:avLst/>
          </a:prstGeom>
          <a:solidFill>
            <a:srgbClr val="7FC8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0" name="Rectangle 19"/>
          <p:cNvSpPr/>
          <p:nvPr userDrawn="1"/>
        </p:nvSpPr>
        <p:spPr>
          <a:xfrm>
            <a:off x="13272779" y="463275"/>
            <a:ext cx="288001" cy="108000"/>
          </a:xfrm>
          <a:prstGeom prst="rect">
            <a:avLst/>
          </a:prstGeom>
          <a:solidFill>
            <a:srgbClr val="BFE3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1" name="Rectangle 20"/>
          <p:cNvSpPr/>
          <p:nvPr userDrawn="1"/>
        </p:nvSpPr>
        <p:spPr>
          <a:xfrm>
            <a:off x="12323668" y="594884"/>
            <a:ext cx="288001" cy="108000"/>
          </a:xfrm>
          <a:prstGeom prst="rect">
            <a:avLst/>
          </a:prstGeom>
          <a:solidFill>
            <a:srgbClr val="4836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2" name="Rectangle 21"/>
          <p:cNvSpPr/>
          <p:nvPr userDrawn="1"/>
        </p:nvSpPr>
        <p:spPr>
          <a:xfrm>
            <a:off x="12640038" y="594884"/>
            <a:ext cx="288001" cy="108000"/>
          </a:xfrm>
          <a:prstGeom prst="rect">
            <a:avLst/>
          </a:prstGeom>
          <a:solidFill>
            <a:srgbClr val="7668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3" name="Rectangle 22"/>
          <p:cNvSpPr/>
          <p:nvPr userDrawn="1"/>
        </p:nvSpPr>
        <p:spPr>
          <a:xfrm>
            <a:off x="12956407" y="594884"/>
            <a:ext cx="288001" cy="108000"/>
          </a:xfrm>
          <a:prstGeom prst="rect">
            <a:avLst/>
          </a:prstGeom>
          <a:solidFill>
            <a:srgbClr val="A39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4" name="Rectangle 23"/>
          <p:cNvSpPr/>
          <p:nvPr userDrawn="1"/>
        </p:nvSpPr>
        <p:spPr>
          <a:xfrm>
            <a:off x="13272779" y="594884"/>
            <a:ext cx="288001" cy="108000"/>
          </a:xfrm>
          <a:prstGeom prst="rect">
            <a:avLst/>
          </a:prstGeom>
          <a:solidFill>
            <a:srgbClr val="D1CD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5" name="Rectangle 24"/>
          <p:cNvSpPr/>
          <p:nvPr userDrawn="1"/>
        </p:nvSpPr>
        <p:spPr>
          <a:xfrm>
            <a:off x="12323668" y="726495"/>
            <a:ext cx="288001" cy="108000"/>
          </a:xfrm>
          <a:prstGeom prst="rect">
            <a:avLst/>
          </a:prstGeom>
          <a:solidFill>
            <a:srgbClr val="470A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6" name="Rectangle 25"/>
          <p:cNvSpPr/>
          <p:nvPr userDrawn="1"/>
        </p:nvSpPr>
        <p:spPr>
          <a:xfrm>
            <a:off x="12640038" y="726495"/>
            <a:ext cx="288001" cy="108000"/>
          </a:xfrm>
          <a:prstGeom prst="rect">
            <a:avLst/>
          </a:prstGeom>
          <a:solidFill>
            <a:srgbClr val="754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7" name="Rectangle 26"/>
          <p:cNvSpPr/>
          <p:nvPr userDrawn="1"/>
        </p:nvSpPr>
        <p:spPr>
          <a:xfrm>
            <a:off x="12956407" y="726495"/>
            <a:ext cx="288001" cy="108000"/>
          </a:xfrm>
          <a:prstGeom prst="rect">
            <a:avLst/>
          </a:prstGeom>
          <a:solidFill>
            <a:srgbClr val="A384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8" name="Rectangle 27"/>
          <p:cNvSpPr/>
          <p:nvPr userDrawn="1"/>
        </p:nvSpPr>
        <p:spPr>
          <a:xfrm>
            <a:off x="13272779" y="726495"/>
            <a:ext cx="288001" cy="108000"/>
          </a:xfrm>
          <a:prstGeom prst="rect">
            <a:avLst/>
          </a:prstGeom>
          <a:solidFill>
            <a:srgbClr val="D1C2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29" name="Rectangle 28"/>
          <p:cNvSpPr/>
          <p:nvPr userDrawn="1"/>
        </p:nvSpPr>
        <p:spPr>
          <a:xfrm>
            <a:off x="12323668" y="858104"/>
            <a:ext cx="288001" cy="108000"/>
          </a:xfrm>
          <a:prstGeom prst="rect">
            <a:avLst/>
          </a:prstGeom>
          <a:solidFill>
            <a:srgbClr val="6D20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0" name="Rectangle 29"/>
          <p:cNvSpPr/>
          <p:nvPr userDrawn="1"/>
        </p:nvSpPr>
        <p:spPr>
          <a:xfrm>
            <a:off x="12640038" y="858104"/>
            <a:ext cx="288001" cy="108000"/>
          </a:xfrm>
          <a:prstGeom prst="rect">
            <a:avLst/>
          </a:prstGeom>
          <a:solidFill>
            <a:srgbClr val="9258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1" name="Rectangle 30"/>
          <p:cNvSpPr/>
          <p:nvPr userDrawn="1"/>
        </p:nvSpPr>
        <p:spPr>
          <a:xfrm>
            <a:off x="12956407" y="858104"/>
            <a:ext cx="288001" cy="108000"/>
          </a:xfrm>
          <a:prstGeom prst="rect">
            <a:avLst/>
          </a:prstGeom>
          <a:solidFill>
            <a:srgbClr val="B68F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2" name="Rectangle 31"/>
          <p:cNvSpPr/>
          <p:nvPr userDrawn="1"/>
        </p:nvSpPr>
        <p:spPr>
          <a:xfrm>
            <a:off x="13272779" y="858104"/>
            <a:ext cx="288001" cy="108000"/>
          </a:xfrm>
          <a:prstGeom prst="rect">
            <a:avLst/>
          </a:prstGeom>
          <a:solidFill>
            <a:srgbClr val="DAC7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3" name="Rectangle 32"/>
          <p:cNvSpPr/>
          <p:nvPr userDrawn="1"/>
        </p:nvSpPr>
        <p:spPr>
          <a:xfrm>
            <a:off x="12323668" y="989715"/>
            <a:ext cx="288001" cy="108000"/>
          </a:xfrm>
          <a:prstGeom prst="rect">
            <a:avLst/>
          </a:prstGeom>
          <a:solidFill>
            <a:srgbClr val="00A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4" name="Rectangle 33"/>
          <p:cNvSpPr/>
          <p:nvPr userDrawn="1"/>
        </p:nvSpPr>
        <p:spPr>
          <a:xfrm>
            <a:off x="12640038" y="989715"/>
            <a:ext cx="288001" cy="108000"/>
          </a:xfrm>
          <a:prstGeom prst="rect">
            <a:avLst/>
          </a:prstGeom>
          <a:solidFill>
            <a:srgbClr val="40BA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5" name="Rectangle 34"/>
          <p:cNvSpPr/>
          <p:nvPr userDrawn="1"/>
        </p:nvSpPr>
        <p:spPr>
          <a:xfrm>
            <a:off x="12956407" y="989715"/>
            <a:ext cx="288001" cy="108000"/>
          </a:xfrm>
          <a:prstGeom prst="rect">
            <a:avLst/>
          </a:prstGeom>
          <a:solidFill>
            <a:srgbClr val="7FD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6" name="Rectangle 35"/>
          <p:cNvSpPr/>
          <p:nvPr userDrawn="1"/>
        </p:nvSpPr>
        <p:spPr>
          <a:xfrm>
            <a:off x="13272779" y="989715"/>
            <a:ext cx="288001" cy="108000"/>
          </a:xfrm>
          <a:prstGeom prst="rect">
            <a:avLst/>
          </a:prstGeom>
          <a:solidFill>
            <a:srgbClr val="BFE8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7" name="Rectangle 36"/>
          <p:cNvSpPr/>
          <p:nvPr userDrawn="1"/>
        </p:nvSpPr>
        <p:spPr>
          <a:xfrm>
            <a:off x="12323668" y="1121324"/>
            <a:ext cx="288001" cy="108000"/>
          </a:xfrm>
          <a:prstGeom prst="rect">
            <a:avLst/>
          </a:prstGeom>
          <a:solidFill>
            <a:srgbClr val="009A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8" name="Rectangle 37"/>
          <p:cNvSpPr/>
          <p:nvPr userDrawn="1"/>
        </p:nvSpPr>
        <p:spPr>
          <a:xfrm>
            <a:off x="12640038" y="1121324"/>
            <a:ext cx="288001" cy="108000"/>
          </a:xfrm>
          <a:prstGeom prst="rect">
            <a:avLst/>
          </a:prstGeom>
          <a:solidFill>
            <a:srgbClr val="40B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39" name="Rectangle 38"/>
          <p:cNvSpPr/>
          <p:nvPr userDrawn="1"/>
        </p:nvSpPr>
        <p:spPr>
          <a:xfrm>
            <a:off x="12956407" y="1121324"/>
            <a:ext cx="288001" cy="108000"/>
          </a:xfrm>
          <a:prstGeom prst="rect">
            <a:avLst/>
          </a:prstGeom>
          <a:solidFill>
            <a:srgbClr val="7FCC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0" name="Rectangle 39"/>
          <p:cNvSpPr/>
          <p:nvPr userDrawn="1"/>
        </p:nvSpPr>
        <p:spPr>
          <a:xfrm>
            <a:off x="13272779" y="1121324"/>
            <a:ext cx="288001" cy="108000"/>
          </a:xfrm>
          <a:prstGeom prst="rect">
            <a:avLst/>
          </a:prstGeom>
          <a:solidFill>
            <a:srgbClr val="BFE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1" name="Rectangle 40"/>
          <p:cNvSpPr/>
          <p:nvPr userDrawn="1"/>
        </p:nvSpPr>
        <p:spPr>
          <a:xfrm>
            <a:off x="12323668" y="1252935"/>
            <a:ext cx="288001" cy="108000"/>
          </a:xfrm>
          <a:prstGeom prst="rect">
            <a:avLst/>
          </a:prstGeom>
          <a:solidFill>
            <a:srgbClr val="43B0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2" name="Rectangle 41"/>
          <p:cNvSpPr/>
          <p:nvPr userDrawn="1"/>
        </p:nvSpPr>
        <p:spPr>
          <a:xfrm>
            <a:off x="12640038" y="1252935"/>
            <a:ext cx="288001" cy="108000"/>
          </a:xfrm>
          <a:prstGeom prst="rect">
            <a:avLst/>
          </a:prstGeom>
          <a:solidFill>
            <a:srgbClr val="72C4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3" name="Rectangle 42"/>
          <p:cNvSpPr/>
          <p:nvPr userDrawn="1"/>
        </p:nvSpPr>
        <p:spPr>
          <a:xfrm>
            <a:off x="12956407" y="1252935"/>
            <a:ext cx="288001" cy="108000"/>
          </a:xfrm>
          <a:prstGeom prst="rect">
            <a:avLst/>
          </a:prstGeom>
          <a:solidFill>
            <a:srgbClr val="A1D7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4" name="Rectangle 43"/>
          <p:cNvSpPr/>
          <p:nvPr userDrawn="1"/>
        </p:nvSpPr>
        <p:spPr>
          <a:xfrm>
            <a:off x="13272779" y="1252935"/>
            <a:ext cx="288001" cy="108000"/>
          </a:xfrm>
          <a:prstGeom prst="rect">
            <a:avLst/>
          </a:prstGeom>
          <a:solidFill>
            <a:srgbClr val="D0EB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5" name="Rectangle 44"/>
          <p:cNvSpPr/>
          <p:nvPr userDrawn="1"/>
        </p:nvSpPr>
        <p:spPr>
          <a:xfrm>
            <a:off x="12323668" y="1384547"/>
            <a:ext cx="288001" cy="108000"/>
          </a:xfrm>
          <a:prstGeom prst="rect">
            <a:avLst/>
          </a:prstGeom>
          <a:solidFill>
            <a:srgbClr val="EAA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6" name="Rectangle 45"/>
          <p:cNvSpPr/>
          <p:nvPr userDrawn="1"/>
        </p:nvSpPr>
        <p:spPr>
          <a:xfrm>
            <a:off x="12640038" y="1384547"/>
            <a:ext cx="288001" cy="108000"/>
          </a:xfrm>
          <a:prstGeom prst="rect">
            <a:avLst/>
          </a:prstGeom>
          <a:solidFill>
            <a:srgbClr val="EFBF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7" name="Rectangle 46"/>
          <p:cNvSpPr/>
          <p:nvPr userDrawn="1"/>
        </p:nvSpPr>
        <p:spPr>
          <a:xfrm>
            <a:off x="12956407" y="1384547"/>
            <a:ext cx="288001" cy="108000"/>
          </a:xfrm>
          <a:prstGeom prst="rect">
            <a:avLst/>
          </a:prstGeom>
          <a:solidFill>
            <a:srgbClr val="F4D4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8" name="Rectangle 47"/>
          <p:cNvSpPr/>
          <p:nvPr userDrawn="1"/>
        </p:nvSpPr>
        <p:spPr>
          <a:xfrm>
            <a:off x="13272779" y="1384547"/>
            <a:ext cx="288001" cy="108000"/>
          </a:xfrm>
          <a:prstGeom prst="rect">
            <a:avLst/>
          </a:prstGeom>
          <a:solidFill>
            <a:srgbClr val="FAEA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49" name="Rectangle 48"/>
          <p:cNvSpPr/>
          <p:nvPr userDrawn="1"/>
        </p:nvSpPr>
        <p:spPr>
          <a:xfrm>
            <a:off x="12323668" y="1514901"/>
            <a:ext cx="288001" cy="108000"/>
          </a:xfrm>
          <a:prstGeom prst="rect">
            <a:avLst/>
          </a:prstGeom>
          <a:solidFill>
            <a:srgbClr val="F68D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0" name="Rectangle 49"/>
          <p:cNvSpPr/>
          <p:nvPr userDrawn="1"/>
        </p:nvSpPr>
        <p:spPr>
          <a:xfrm>
            <a:off x="12640038" y="1514901"/>
            <a:ext cx="288001" cy="108000"/>
          </a:xfrm>
          <a:prstGeom prst="rect">
            <a:avLst/>
          </a:prstGeom>
          <a:solidFill>
            <a:srgbClr val="F8AA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1" name="Rectangle 50"/>
          <p:cNvSpPr/>
          <p:nvPr userDrawn="1"/>
        </p:nvSpPr>
        <p:spPr>
          <a:xfrm>
            <a:off x="12956407" y="1514901"/>
            <a:ext cx="288001" cy="108000"/>
          </a:xfrm>
          <a:prstGeom prst="rect">
            <a:avLst/>
          </a:prstGeom>
          <a:solidFill>
            <a:srgbClr val="FAC6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2" name="Rectangle 51"/>
          <p:cNvSpPr/>
          <p:nvPr userDrawn="1"/>
        </p:nvSpPr>
        <p:spPr>
          <a:xfrm>
            <a:off x="13272779" y="1514901"/>
            <a:ext cx="288001" cy="108000"/>
          </a:xfrm>
          <a:prstGeom prst="rect">
            <a:avLst/>
          </a:prstGeom>
          <a:solidFill>
            <a:srgbClr val="FDE2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3" name="Rectangle 52"/>
          <p:cNvSpPr/>
          <p:nvPr userDrawn="1"/>
        </p:nvSpPr>
        <p:spPr>
          <a:xfrm>
            <a:off x="12323668" y="1646511"/>
            <a:ext cx="288001" cy="108000"/>
          </a:xfrm>
          <a:prstGeom prst="rect">
            <a:avLst/>
          </a:prstGeom>
          <a:solidFill>
            <a:srgbClr val="BC20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4" name="Rectangle 53"/>
          <p:cNvSpPr/>
          <p:nvPr userDrawn="1"/>
        </p:nvSpPr>
        <p:spPr>
          <a:xfrm>
            <a:off x="12640038" y="1646511"/>
            <a:ext cx="288001" cy="108000"/>
          </a:xfrm>
          <a:prstGeom prst="rect">
            <a:avLst/>
          </a:prstGeom>
          <a:solidFill>
            <a:srgbClr val="CD58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5" name="Rectangle 54"/>
          <p:cNvSpPr/>
          <p:nvPr userDrawn="1"/>
        </p:nvSpPr>
        <p:spPr>
          <a:xfrm>
            <a:off x="12956407" y="1646511"/>
            <a:ext cx="288001" cy="108000"/>
          </a:xfrm>
          <a:prstGeom prst="rect">
            <a:avLst/>
          </a:prstGeom>
          <a:solidFill>
            <a:srgbClr val="DD8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6" name="Rectangle 55"/>
          <p:cNvSpPr/>
          <p:nvPr userDrawn="1"/>
        </p:nvSpPr>
        <p:spPr>
          <a:xfrm>
            <a:off x="13272779" y="1646511"/>
            <a:ext cx="288001" cy="108000"/>
          </a:xfrm>
          <a:prstGeom prst="rect">
            <a:avLst/>
          </a:prstGeom>
          <a:solidFill>
            <a:srgbClr val="EEC7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7" name="Rectangle 56"/>
          <p:cNvSpPr/>
          <p:nvPr userDrawn="1"/>
        </p:nvSpPr>
        <p:spPr>
          <a:xfrm>
            <a:off x="12323668" y="1778123"/>
            <a:ext cx="288001" cy="108000"/>
          </a:xfrm>
          <a:prstGeom prst="rect">
            <a:avLst/>
          </a:prstGeom>
          <a:solidFill>
            <a:srgbClr val="C60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8" name="Rectangle 57"/>
          <p:cNvSpPr/>
          <p:nvPr userDrawn="1"/>
        </p:nvSpPr>
        <p:spPr>
          <a:xfrm>
            <a:off x="12640038" y="1778123"/>
            <a:ext cx="288001" cy="108000"/>
          </a:xfrm>
          <a:prstGeom prst="rect">
            <a:avLst/>
          </a:prstGeom>
          <a:solidFill>
            <a:srgbClr val="D44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59" name="Rectangle 58"/>
          <p:cNvSpPr/>
          <p:nvPr userDrawn="1"/>
        </p:nvSpPr>
        <p:spPr>
          <a:xfrm>
            <a:off x="12956407" y="1778123"/>
            <a:ext cx="288001" cy="108000"/>
          </a:xfrm>
          <a:prstGeom prst="rect">
            <a:avLst/>
          </a:prstGeom>
          <a:solidFill>
            <a:srgbClr val="E27F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60" name="Rectangle 59"/>
          <p:cNvSpPr/>
          <p:nvPr userDrawn="1"/>
        </p:nvSpPr>
        <p:spPr>
          <a:xfrm>
            <a:off x="13272779" y="1778123"/>
            <a:ext cx="288001" cy="108000"/>
          </a:xfrm>
          <a:prstGeom prst="rect">
            <a:avLst/>
          </a:prstGeom>
          <a:solidFill>
            <a:srgbClr val="F1B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65"/>
            <a:endParaRPr lang="fr-FR" sz="1743">
              <a:solidFill>
                <a:srgbClr val="FFFFFF"/>
              </a:solidFill>
            </a:endParaRPr>
          </a:p>
        </p:txBody>
      </p:sp>
      <p:sp>
        <p:nvSpPr>
          <p:cNvPr id="61" name="Espace réservé du texte 13"/>
          <p:cNvSpPr>
            <a:spLocks noGrp="1"/>
          </p:cNvSpPr>
          <p:nvPr>
            <p:ph type="body" sz="quarter" idx="12"/>
          </p:nvPr>
        </p:nvSpPr>
        <p:spPr>
          <a:xfrm>
            <a:off x="989877" y="1856929"/>
            <a:ext cx="7376885" cy="3480075"/>
          </a:xfrm>
          <a:prstGeom prst="rect">
            <a:avLst/>
          </a:prstGeom>
        </p:spPr>
        <p:txBody>
          <a:bodyPr anchor="t">
            <a:noAutofit/>
          </a:bodyPr>
          <a:lstStyle>
            <a:lvl1pPr marL="0" indent="0" eaLnBrk="1" hangingPunct="1">
              <a:lnSpc>
                <a:spcPct val="70000"/>
              </a:lnSpc>
              <a:spcAft>
                <a:spcPts val="0"/>
              </a:spcAft>
              <a:buNone/>
              <a:defRPr lang="fr-FR" sz="5987" b="0" dirty="0" smtClean="0">
                <a:solidFill>
                  <a:schemeClr val="bg1"/>
                </a:solidFill>
                <a:latin typeface="KPMG Extralight" panose="020B0303030202040204" pitchFamily="34" charset="0"/>
                <a:cs typeface="KPMG Extralight" panose="020B0303030202040204" pitchFamily="34" charset="0"/>
              </a:defRPr>
            </a:lvl1pPr>
            <a:lvl2pPr marL="0" indent="0">
              <a:spcBef>
                <a:spcPts val="1027"/>
              </a:spcBef>
              <a:spcAft>
                <a:spcPts val="0"/>
              </a:spcAft>
              <a:buNone/>
              <a:defRPr lang="fr-FR" sz="1027" b="1" i="0" dirty="0" smtClean="0">
                <a:solidFill>
                  <a:schemeClr val="bg1"/>
                </a:solidFill>
                <a:latin typeface="Arial" panose="020B0604020202020204" pitchFamily="34" charset="0"/>
                <a:cs typeface="Arial" panose="020B0604020202020204" pitchFamily="34" charset="0"/>
              </a:defRPr>
            </a:lvl2pPr>
            <a:lvl3pPr marL="0" indent="0">
              <a:spcAft>
                <a:spcPts val="0"/>
              </a:spcAft>
              <a:buNone/>
              <a:defRPr lang="fr-FR" sz="1027" b="0" i="0" dirty="0" smtClean="0">
                <a:solidFill>
                  <a:schemeClr val="bg1"/>
                </a:solidFill>
                <a:latin typeface="Arial" panose="020B0604020202020204" pitchFamily="34" charset="0"/>
                <a:cs typeface="Arial" panose="020B0604020202020204" pitchFamily="34" charset="0"/>
              </a:defRPr>
            </a:lvl3pPr>
            <a:lvl4pPr>
              <a:spcBef>
                <a:spcPts val="12828"/>
              </a:spcBef>
              <a:spcAft>
                <a:spcPts val="0"/>
              </a:spcAft>
              <a:defRPr lang="fr-FR" sz="915" b="0" i="0" dirty="0" smtClean="0">
                <a:solidFill>
                  <a:srgbClr val="00338D"/>
                </a:solidFill>
                <a:latin typeface="Univers for KPMG Light"/>
                <a:cs typeface="Univers for KPMG Light"/>
              </a:defRPr>
            </a:lvl4pPr>
            <a:lvl5pPr>
              <a:defRPr lang="fr-FR" sz="915" b="0" i="0" dirty="0">
                <a:solidFill>
                  <a:srgbClr val="FFFFFF"/>
                </a:solidFill>
                <a:latin typeface="Univers for KPMG Light"/>
                <a:cs typeface="Univers for KPMG Light"/>
              </a:defRPr>
            </a:lvl5pPr>
          </a:lstStyle>
          <a:p>
            <a:pPr lvl="0"/>
            <a:r>
              <a:rPr lang="fr-FR" dirty="0"/>
              <a:t>Modifiez les styles du texte du masque</a:t>
            </a:r>
          </a:p>
          <a:p>
            <a:pPr lvl="1"/>
            <a:r>
              <a:rPr lang="fr-FR" dirty="0"/>
              <a:t>Deuxième niveau</a:t>
            </a:r>
          </a:p>
          <a:p>
            <a:pPr lvl="2"/>
            <a:r>
              <a:rPr lang="fr-FR" dirty="0"/>
              <a:t>Troisième niveau</a:t>
            </a:r>
          </a:p>
        </p:txBody>
      </p:sp>
    </p:spTree>
    <p:extLst>
      <p:ext uri="{BB962C8B-B14F-4D97-AF65-F5344CB8AC3E}">
        <p14:creationId xmlns:p14="http://schemas.microsoft.com/office/powerpoint/2010/main" val="16678510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1060712" y="1930405"/>
            <a:ext cx="10181169" cy="4018844"/>
          </a:xfrm>
          <a:prstGeom prst="rect">
            <a:avLst/>
          </a:prstGeom>
        </p:spPr>
        <p:txBody>
          <a:bodyPr lIns="0" tIns="0" rIns="0" bIns="0"/>
          <a:lstStyle>
            <a:lvl1pPr>
              <a:lnSpc>
                <a:spcPct val="90000"/>
              </a:lnSpc>
              <a:spcBef>
                <a:spcPts val="0"/>
              </a:spcBef>
              <a:spcAft>
                <a:spcPts val="769"/>
              </a:spcAft>
              <a:defRPr b="0" i="0">
                <a:latin typeface="Univers for KPMG"/>
                <a:cs typeface="Univers for KPMG"/>
              </a:defRPr>
            </a:lvl1pPr>
            <a:lvl2pPr>
              <a:lnSpc>
                <a:spcPct val="90000"/>
              </a:lnSpc>
              <a:spcBef>
                <a:spcPts val="0"/>
              </a:spcBef>
              <a:spcAft>
                <a:spcPts val="769"/>
              </a:spcAft>
              <a:defRPr b="0" i="0">
                <a:latin typeface="Univers for KPMG Light"/>
                <a:cs typeface="Univers for KPMG Light"/>
              </a:defRPr>
            </a:lvl2pPr>
            <a:lvl3pPr marL="293192" indent="-293192">
              <a:lnSpc>
                <a:spcPct val="90000"/>
              </a:lnSpc>
              <a:spcBef>
                <a:spcPts val="0"/>
              </a:spcBef>
              <a:spcAft>
                <a:spcPts val="769"/>
              </a:spcAft>
              <a:buFont typeface="Lucida Grande"/>
              <a:buChar char="—"/>
              <a:defRPr sz="1711"/>
            </a:lvl3pPr>
            <a:lvl4pPr marL="488654" indent="-195462">
              <a:lnSpc>
                <a:spcPct val="90000"/>
              </a:lnSpc>
              <a:spcBef>
                <a:spcPts val="0"/>
              </a:spcBef>
              <a:spcAft>
                <a:spcPts val="769"/>
              </a:spcAft>
              <a:defRPr/>
            </a:lvl4pPr>
            <a:lvl5pPr>
              <a:lnSpc>
                <a:spcPct val="90000"/>
              </a:lnSpc>
              <a:spcBef>
                <a:spcPts val="0"/>
              </a:spcBef>
              <a:spcAft>
                <a:spcPts val="769"/>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9"/>
          <p:cNvSpPr>
            <a:spLocks noGrp="1"/>
          </p:cNvSpPr>
          <p:nvPr>
            <p:ph type="title"/>
          </p:nvPr>
        </p:nvSpPr>
        <p:spPr>
          <a:xfrm>
            <a:off x="1003437" y="604871"/>
            <a:ext cx="10512291" cy="538135"/>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54981052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PROCESS FOUR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a:solidFill>
                  <a:srgbClr val="00338D"/>
                </a:solidFill>
              </a:defRPr>
            </a:lvl1pPr>
          </a:lstStyle>
          <a:p>
            <a:r>
              <a:rPr lang="fr-FR"/>
              <a:t>Modifiez le style du titre</a:t>
            </a:r>
            <a:endParaRPr lang="en-US" dirty="0"/>
          </a:p>
        </p:txBody>
      </p:sp>
      <p:sp>
        <p:nvSpPr>
          <p:cNvPr id="3" name="Text Placeholder 20"/>
          <p:cNvSpPr>
            <a:spLocks noGrp="1"/>
          </p:cNvSpPr>
          <p:nvPr>
            <p:ph type="body" sz="quarter" idx="27"/>
          </p:nvPr>
        </p:nvSpPr>
        <p:spPr bwMode="gray">
          <a:xfrm>
            <a:off x="3652978" y="1352270"/>
            <a:ext cx="2316479" cy="605118"/>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0" rIns="54000" bIns="0" rtlCol="0" anchor="ctr" anchorCtr="0">
            <a:noAutofit/>
          </a:bodyPr>
          <a:lstStyle>
            <a:lvl1pPr marL="0" algn="l" defTabSz="895327" rtl="0" eaLnBrk="1" latinLnBrk="0" hangingPunct="1">
              <a:defRPr lang="en-US" sz="1089" b="1" kern="1200" dirty="0" smtClean="0">
                <a:solidFill>
                  <a:schemeClr val="bg1"/>
                </a:solidFill>
                <a:latin typeface="Univers for KPMG" panose="020B0603020202020204" pitchFamily="34" charset="0"/>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895327" rtl="0" eaLnBrk="1" latinLnBrk="0" hangingPunct="1">
              <a:lnSpc>
                <a:spcPct val="100000"/>
              </a:lnSpc>
              <a:spcBef>
                <a:spcPts val="588"/>
              </a:spcBef>
              <a:buFont typeface="Arial" pitchFamily="34" charset="0"/>
              <a:buNone/>
            </a:pPr>
            <a:r>
              <a:rPr lang="fr-FR"/>
              <a:t>Modifiez les styles du texte du masque</a:t>
            </a:r>
          </a:p>
        </p:txBody>
      </p:sp>
      <p:sp>
        <p:nvSpPr>
          <p:cNvPr id="4" name="Text Placeholder 20"/>
          <p:cNvSpPr>
            <a:spLocks noGrp="1"/>
          </p:cNvSpPr>
          <p:nvPr>
            <p:ph type="body" sz="quarter" idx="26"/>
          </p:nvPr>
        </p:nvSpPr>
        <p:spPr bwMode="gray">
          <a:xfrm>
            <a:off x="1016001" y="1352270"/>
            <a:ext cx="2316479" cy="605118"/>
          </a:xfrm>
          <a:prstGeom prst="homePlate">
            <a:avLst>
              <a:gd name="adj" fmla="val 34577"/>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0" rIns="54000" bIns="0" rtlCol="0" anchor="ctr" anchorCtr="0">
            <a:noAutofit/>
          </a:bodyPr>
          <a:lstStyle>
            <a:lvl1pPr marL="0" algn="l" defTabSz="895327" rtl="0" eaLnBrk="1" latinLnBrk="0" hangingPunct="1">
              <a:defRPr lang="en-US" sz="1089" b="1" kern="1200" dirty="0" smtClean="0">
                <a:solidFill>
                  <a:schemeClr val="bg1"/>
                </a:solidFill>
                <a:latin typeface="Univers for KPMG" panose="020B0603020202020204" pitchFamily="34" charset="0"/>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895327" rtl="0" eaLnBrk="1" latinLnBrk="0" hangingPunct="1">
              <a:lnSpc>
                <a:spcPct val="100000"/>
              </a:lnSpc>
              <a:spcBef>
                <a:spcPts val="588"/>
              </a:spcBef>
              <a:buFont typeface="Arial" pitchFamily="34" charset="0"/>
              <a:buNone/>
            </a:pPr>
            <a:r>
              <a:rPr lang="fr-FR"/>
              <a:t>Modifiez les styles du texte du masque</a:t>
            </a:r>
          </a:p>
        </p:txBody>
      </p:sp>
      <p:sp>
        <p:nvSpPr>
          <p:cNvPr id="5" name="Text Placeholder 9"/>
          <p:cNvSpPr>
            <a:spLocks noGrp="1"/>
          </p:cNvSpPr>
          <p:nvPr>
            <p:ph type="body" sz="quarter" idx="11"/>
          </p:nvPr>
        </p:nvSpPr>
        <p:spPr bwMode="gray">
          <a:xfrm>
            <a:off x="1016000" y="2048758"/>
            <a:ext cx="2318646" cy="3871912"/>
          </a:xfrm>
          <a:prstGeom prst="rect">
            <a:avLst/>
          </a:prstGeom>
        </p:spPr>
        <p:txBody>
          <a:bodyPr lIns="0" tIns="45720" rIns="0" bIns="0">
            <a:noAutofit/>
          </a:bodyPr>
          <a:lstStyle>
            <a:lvl1pPr>
              <a:spcBef>
                <a:spcPts val="0"/>
              </a:spcBef>
              <a:defRPr sz="998">
                <a:solidFill>
                  <a:srgbClr val="00338D"/>
                </a:solidFill>
                <a:latin typeface="Univers for KPMG"/>
                <a:cs typeface="Univers for KPMG"/>
              </a:defRPr>
            </a:lvl1pPr>
            <a:lvl2pPr>
              <a:spcBef>
                <a:spcPts val="0"/>
              </a:spcBef>
              <a:defRPr sz="998">
                <a:solidFill>
                  <a:schemeClr val="tx1"/>
                </a:solidFill>
                <a:latin typeface="Univers for KPMG Light" panose="020B0403020202020204" pitchFamily="34" charset="0"/>
                <a:cs typeface="Univers for KPMG Light" panose="020B0403020202020204" pitchFamily="34" charset="0"/>
              </a:defRPr>
            </a:lvl2pPr>
            <a:lvl3pPr marL="279790" indent="-279790">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3pPr>
            <a:lvl4pPr marL="564056" indent="-22383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4pPr>
            <a:lvl5pPr>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5pPr>
            <a:lvl6pPr>
              <a:defRPr sz="1175" baseline="0"/>
            </a:lvl6pPr>
            <a:lvl7pPr>
              <a:defRPr sz="1175"/>
            </a:lvl7pPr>
            <a:lvl8pPr>
              <a:defRPr sz="1175"/>
            </a:lvl8pPr>
            <a:lvl9pPr>
              <a:defRPr sz="117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Text Placeholder 9"/>
          <p:cNvSpPr>
            <a:spLocks noGrp="1"/>
          </p:cNvSpPr>
          <p:nvPr>
            <p:ph type="body" sz="quarter" idx="30"/>
          </p:nvPr>
        </p:nvSpPr>
        <p:spPr bwMode="gray">
          <a:xfrm>
            <a:off x="3627792" y="2048758"/>
            <a:ext cx="2339599" cy="3871912"/>
          </a:xfrm>
          <a:prstGeom prst="rect">
            <a:avLst/>
          </a:prstGeom>
        </p:spPr>
        <p:txBody>
          <a:bodyPr lIns="0" tIns="45720" rIns="0" bIns="0">
            <a:noAutofit/>
          </a:bodyPr>
          <a:lstStyle>
            <a:lvl1pPr>
              <a:spcBef>
                <a:spcPts val="0"/>
              </a:spcBef>
              <a:defRPr sz="998">
                <a:solidFill>
                  <a:srgbClr val="00338D"/>
                </a:solidFill>
                <a:latin typeface="Univers for KPMG"/>
                <a:cs typeface="Univers for KPMG"/>
              </a:defRPr>
            </a:lvl1pPr>
            <a:lvl2pPr>
              <a:spcBef>
                <a:spcPts val="0"/>
              </a:spcBef>
              <a:defRPr sz="998">
                <a:solidFill>
                  <a:schemeClr val="tx1"/>
                </a:solidFill>
                <a:latin typeface="Univers for KPMG Light" panose="020B0403020202020204" pitchFamily="34" charset="0"/>
                <a:cs typeface="Univers for KPMG Light" panose="020B0403020202020204" pitchFamily="34" charset="0"/>
              </a:defRPr>
            </a:lvl2pPr>
            <a:lvl3pPr marL="279790" indent="-279790">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3pPr>
            <a:lvl4pPr marL="564056" indent="-22383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4pPr>
            <a:lvl5pPr>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5pPr>
            <a:lvl6pPr marL="894592" indent="0">
              <a:buNone/>
              <a:defRPr sz="1175" baseline="0"/>
            </a:lvl6pPr>
            <a:lvl7pPr marL="1408274" indent="-303142">
              <a:buFont typeface="Univers for KPMG Light" panose="020B0403020202020204" pitchFamily="34" charset="0"/>
              <a:buChar char="-"/>
              <a:defRPr sz="1175"/>
            </a:lvl7pPr>
            <a:lvl8pPr marL="1753348" indent="-243219">
              <a:buFont typeface="Univers for KPMG Light" panose="020B0403020202020204" pitchFamily="34" charset="0"/>
              <a:buChar char="—"/>
              <a:defRPr sz="1175"/>
            </a:lvl8pPr>
            <a:lvl9pPr>
              <a:defRPr sz="117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Text Placeholder 9"/>
          <p:cNvSpPr>
            <a:spLocks noGrp="1"/>
          </p:cNvSpPr>
          <p:nvPr>
            <p:ph type="body" sz="quarter" idx="31"/>
          </p:nvPr>
        </p:nvSpPr>
        <p:spPr bwMode="gray">
          <a:xfrm>
            <a:off x="6232324" y="2048757"/>
            <a:ext cx="2346691" cy="3871912"/>
          </a:xfrm>
          <a:prstGeom prst="rect">
            <a:avLst/>
          </a:prstGeom>
        </p:spPr>
        <p:txBody>
          <a:bodyPr lIns="0" tIns="45720" rIns="0" bIns="0">
            <a:noAutofit/>
          </a:bodyPr>
          <a:lstStyle>
            <a:lvl1pPr>
              <a:spcBef>
                <a:spcPts val="0"/>
              </a:spcBef>
              <a:defRPr sz="998">
                <a:solidFill>
                  <a:srgbClr val="00338D"/>
                </a:solidFill>
                <a:latin typeface="Univers for KPMG"/>
                <a:cs typeface="Univers for KPMG"/>
              </a:defRPr>
            </a:lvl1pPr>
            <a:lvl2pPr>
              <a:spcBef>
                <a:spcPts val="0"/>
              </a:spcBef>
              <a:defRPr sz="998">
                <a:solidFill>
                  <a:schemeClr val="tx1"/>
                </a:solidFill>
                <a:latin typeface="Univers for KPMG Light" panose="020B0403020202020204" pitchFamily="34" charset="0"/>
                <a:cs typeface="Univers for KPMG Light" panose="020B0403020202020204" pitchFamily="34" charset="0"/>
              </a:defRPr>
            </a:lvl2pPr>
            <a:lvl3pPr marL="279790" indent="-279790">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3pPr>
            <a:lvl4pPr marL="564056" indent="-22383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4pPr>
            <a:lvl5pPr marL="876674" indent="-30314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5pPr>
            <a:lvl6pPr marL="531527" indent="0">
              <a:buNone/>
              <a:defRPr sz="1175" baseline="0"/>
            </a:lvl6pPr>
            <a:lvl7pPr marL="1105132" indent="0">
              <a:buNone/>
              <a:defRPr sz="1175"/>
            </a:lvl7pPr>
            <a:lvl8pPr>
              <a:defRPr sz="1175"/>
            </a:lvl8pPr>
            <a:lvl9pPr>
              <a:defRPr sz="117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ext Placeholder 20"/>
          <p:cNvSpPr>
            <a:spLocks noGrp="1"/>
          </p:cNvSpPr>
          <p:nvPr>
            <p:ph type="body" sz="quarter" idx="33"/>
          </p:nvPr>
        </p:nvSpPr>
        <p:spPr bwMode="gray">
          <a:xfrm>
            <a:off x="6289956" y="1352270"/>
            <a:ext cx="2316479" cy="605118"/>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0" rIns="54000" bIns="0" rtlCol="0" anchor="ctr" anchorCtr="0">
            <a:noAutofit/>
          </a:bodyPr>
          <a:lstStyle>
            <a:lvl1pPr marL="0" algn="l" defTabSz="895327" rtl="0" eaLnBrk="1" latinLnBrk="0" hangingPunct="1">
              <a:defRPr lang="en-US" sz="1089" b="1" kern="1200" dirty="0" smtClean="0">
                <a:solidFill>
                  <a:schemeClr val="bg1"/>
                </a:solidFill>
                <a:latin typeface="Univers for KPMG" panose="020B0603020202020204" pitchFamily="34" charset="0"/>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895327" rtl="0" eaLnBrk="1" latinLnBrk="0" hangingPunct="1">
              <a:lnSpc>
                <a:spcPct val="100000"/>
              </a:lnSpc>
              <a:spcBef>
                <a:spcPts val="588"/>
              </a:spcBef>
              <a:buFont typeface="Arial" pitchFamily="34" charset="0"/>
              <a:buNone/>
            </a:pPr>
            <a:r>
              <a:rPr lang="fr-FR"/>
              <a:t>Modifiez les styles du texte du masque</a:t>
            </a:r>
          </a:p>
        </p:txBody>
      </p:sp>
      <p:sp>
        <p:nvSpPr>
          <p:cNvPr id="10" name="Text Placeholder 20"/>
          <p:cNvSpPr>
            <a:spLocks noGrp="1"/>
          </p:cNvSpPr>
          <p:nvPr>
            <p:ph type="body" sz="quarter" idx="34"/>
          </p:nvPr>
        </p:nvSpPr>
        <p:spPr bwMode="gray">
          <a:xfrm>
            <a:off x="8880688" y="1338864"/>
            <a:ext cx="2316479" cy="605118"/>
          </a:xfrm>
          <a:prstGeom prst="chevron">
            <a:avLst>
              <a:gd name="adj" fmla="val 34136"/>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0" rIns="54000" bIns="0" rtlCol="0" anchor="ctr" anchorCtr="0">
            <a:noAutofit/>
          </a:bodyPr>
          <a:lstStyle>
            <a:lvl1pPr marL="0" algn="l" defTabSz="895327" rtl="0" eaLnBrk="1" latinLnBrk="0" hangingPunct="1">
              <a:defRPr lang="en-US" sz="1089" b="1" kern="1200" dirty="0" smtClean="0">
                <a:solidFill>
                  <a:schemeClr val="bg1"/>
                </a:solidFill>
                <a:latin typeface="Univers for KPMG" panose="020B0603020202020204" pitchFamily="34" charset="0"/>
                <a:ea typeface="+mn-ea"/>
                <a:cs typeface="Arial" panose="020B0604020202020204" pitchFamily="34" charset="0"/>
              </a:defRPr>
            </a:lvl1pPr>
            <a:lvl5pPr>
              <a:defRPr/>
            </a:lvl5pPr>
            <a:lvl6pPr>
              <a:defRPr baseline="0"/>
            </a:lvl6pPr>
            <a:lvl7pPr>
              <a:defRPr baseline="0"/>
            </a:lvl7pPr>
            <a:lvl8pPr>
              <a:defRPr baseline="0"/>
            </a:lvl8pPr>
          </a:lstStyle>
          <a:p>
            <a:pPr marL="0" lvl="0" indent="0" algn="l" defTabSz="895327" rtl="0" eaLnBrk="1" latinLnBrk="0" hangingPunct="1">
              <a:lnSpc>
                <a:spcPct val="100000"/>
              </a:lnSpc>
              <a:spcBef>
                <a:spcPts val="588"/>
              </a:spcBef>
              <a:buFont typeface="Arial" pitchFamily="34" charset="0"/>
              <a:buNone/>
            </a:pPr>
            <a:r>
              <a:rPr lang="fr-FR"/>
              <a:t>Modifiez les styles du texte du masque</a:t>
            </a:r>
          </a:p>
        </p:txBody>
      </p:sp>
      <p:sp>
        <p:nvSpPr>
          <p:cNvPr id="11" name="Text Placeholder 9"/>
          <p:cNvSpPr>
            <a:spLocks noGrp="1"/>
          </p:cNvSpPr>
          <p:nvPr>
            <p:ph type="body" sz="quarter" idx="35"/>
          </p:nvPr>
        </p:nvSpPr>
        <p:spPr bwMode="gray">
          <a:xfrm>
            <a:off x="8850476" y="2062163"/>
            <a:ext cx="2346691" cy="3871912"/>
          </a:xfrm>
          <a:prstGeom prst="rect">
            <a:avLst/>
          </a:prstGeom>
        </p:spPr>
        <p:txBody>
          <a:bodyPr lIns="0" tIns="45720" rIns="0" bIns="0">
            <a:noAutofit/>
          </a:bodyPr>
          <a:lstStyle>
            <a:lvl1pPr>
              <a:spcBef>
                <a:spcPts val="0"/>
              </a:spcBef>
              <a:defRPr sz="998">
                <a:solidFill>
                  <a:srgbClr val="00338D"/>
                </a:solidFill>
                <a:latin typeface="Univers for KPMG"/>
                <a:cs typeface="Univers for KPMG"/>
              </a:defRPr>
            </a:lvl1pPr>
            <a:lvl2pPr>
              <a:spcBef>
                <a:spcPts val="0"/>
              </a:spcBef>
              <a:defRPr sz="998">
                <a:solidFill>
                  <a:schemeClr val="tx1"/>
                </a:solidFill>
                <a:latin typeface="Univers for KPMG Light" panose="020B0403020202020204" pitchFamily="34" charset="0"/>
                <a:cs typeface="Univers for KPMG Light" panose="020B0403020202020204" pitchFamily="34" charset="0"/>
              </a:defRPr>
            </a:lvl2pPr>
            <a:lvl3pPr marL="279790" indent="-279790">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3pPr>
            <a:lvl4pPr marL="564056" indent="-22383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4pPr>
            <a:lvl5pPr marL="876674" indent="-303142">
              <a:spcBef>
                <a:spcPts val="0"/>
              </a:spcBef>
              <a:defRPr lang="en-US" sz="998" b="0" i="0" dirty="0" smtClean="0">
                <a:solidFill>
                  <a:schemeClr val="tx1"/>
                </a:solidFill>
                <a:latin typeface="Univers for KPMG Light" panose="020B0403020202020204" pitchFamily="34" charset="0"/>
                <a:cs typeface="Univers for KPMG Light" panose="020B0403020202020204" pitchFamily="34" charset="0"/>
              </a:defRPr>
            </a:lvl5pPr>
            <a:lvl6pPr marL="834668" indent="0">
              <a:buNone/>
              <a:defRPr sz="1175" baseline="0"/>
            </a:lvl6pPr>
            <a:lvl7pPr>
              <a:defRPr sz="1175"/>
            </a:lvl7pPr>
            <a:lvl8pPr>
              <a:defRPr sz="1175"/>
            </a:lvl8pPr>
            <a:lvl9pPr>
              <a:defRPr sz="117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9932736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024808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E15C55-A100-40E7-9766-F2754B2EC6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D4ED70B-3188-4A7A-ABB7-A5F72AB71D0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8">
            <a:extLst>
              <a:ext uri="{FF2B5EF4-FFF2-40B4-BE49-F238E27FC236}">
                <a16:creationId xmlns:a16="http://schemas.microsoft.com/office/drawing/2014/main" id="{35CC1AFB-DB0C-4BD2-A46E-1CE68E92B7DA}"/>
              </a:ext>
            </a:extLst>
          </p:cNvPr>
          <p:cNvSpPr>
            <a:spLocks noGrp="1" noChangeArrowheads="1"/>
          </p:cNvSpPr>
          <p:nvPr>
            <p:ph type="sldNum" sz="quarter" idx="10"/>
          </p:nvPr>
        </p:nvSpPr>
        <p:spPr>
          <a:xfrm>
            <a:off x="11461751" y="6346825"/>
            <a:ext cx="455082" cy="184150"/>
          </a:xfrm>
          <a:prstGeom prst="rect">
            <a:avLst/>
          </a:prstGeom>
          <a:ln/>
        </p:spPr>
        <p:txBody>
          <a:bodyPr/>
          <a:lstStyle>
            <a:lvl1pPr>
              <a:defRPr/>
            </a:lvl1pPr>
          </a:lstStyle>
          <a:p>
            <a:pPr>
              <a:defRPr/>
            </a:pPr>
            <a:r>
              <a:rPr lang="en-GB" altLang="fr-FR"/>
              <a:t> </a:t>
            </a:r>
            <a:fld id="{F06FE4A1-D979-4B8F-B678-EC8FA02B1BCE}" type="slidenum">
              <a:rPr lang="en-GB" altLang="fr-FR" smtClean="0"/>
              <a:pPr>
                <a:defRPr/>
              </a:pPr>
              <a:t>‹#›</a:t>
            </a:fld>
            <a:endParaRPr lang="en-GB" altLang="fr-FR"/>
          </a:p>
        </p:txBody>
      </p:sp>
    </p:spTree>
    <p:extLst>
      <p:ext uri="{BB962C8B-B14F-4D97-AF65-F5344CB8AC3E}">
        <p14:creationId xmlns:p14="http://schemas.microsoft.com/office/powerpoint/2010/main" val="28269497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_Title Only">
    <p:spTree>
      <p:nvGrpSpPr>
        <p:cNvPr id="1" name=""/>
        <p:cNvGrpSpPr/>
        <p:nvPr/>
      </p:nvGrpSpPr>
      <p:grpSpPr>
        <a:xfrm>
          <a:off x="0" y="0"/>
          <a:ext cx="0" cy="0"/>
          <a:chOff x="0" y="0"/>
          <a:chExt cx="0" cy="0"/>
        </a:xfrm>
      </p:grpSpPr>
      <p:sp>
        <p:nvSpPr>
          <p:cNvPr id="3" name="Title 2"/>
          <p:cNvSpPr>
            <a:spLocks noGrp="1"/>
          </p:cNvSpPr>
          <p:nvPr>
            <p:ph type="title"/>
          </p:nvPr>
        </p:nvSpPr>
        <p:spPr bwMode="gray"/>
        <p:txBody>
          <a:bodyPr/>
          <a:lstStyle/>
          <a:p>
            <a:r>
              <a:rPr lang="en-US"/>
              <a:t>Click to edit Master title style</a:t>
            </a:r>
            <a:endParaRPr lang="en-GB" dirty="0"/>
          </a:p>
        </p:txBody>
      </p:sp>
      <p:sp>
        <p:nvSpPr>
          <p:cNvPr id="18" name="Line 33"/>
          <p:cNvSpPr>
            <a:spLocks noChangeShapeType="1"/>
          </p:cNvSpPr>
          <p:nvPr/>
        </p:nvSpPr>
        <p:spPr bwMode="gray">
          <a:xfrm>
            <a:off x="1" y="6381328"/>
            <a:ext cx="12182232" cy="0"/>
          </a:xfrm>
          <a:prstGeom prst="line">
            <a:avLst/>
          </a:prstGeom>
          <a:noFill/>
          <a:ln w="6350">
            <a:solidFill>
              <a:srgbClr val="97989A"/>
            </a:solidFill>
            <a:miter lim="800000"/>
            <a:headEnd/>
            <a:tailEnd/>
          </a:ln>
        </p:spPr>
        <p:txBody>
          <a:bodyPr/>
          <a:lstStyle/>
          <a:p>
            <a:endParaRPr lang="en-GB" sz="2053" dirty="0"/>
          </a:p>
        </p:txBody>
      </p:sp>
      <p:sp>
        <p:nvSpPr>
          <p:cNvPr id="6" name="Text Placeholder 7"/>
          <p:cNvSpPr>
            <a:spLocks noGrp="1"/>
          </p:cNvSpPr>
          <p:nvPr>
            <p:ph type="body" sz="quarter" idx="12"/>
          </p:nvPr>
        </p:nvSpPr>
        <p:spPr bwMode="gray">
          <a:xfrm>
            <a:off x="336062" y="1195200"/>
            <a:ext cx="2125784" cy="4895850"/>
          </a:xfrm>
        </p:spPr>
        <p:txBody>
          <a:bodyPr vert="horz" lIns="0" tIns="0" rIns="144000" bIns="0" rtlCol="0">
            <a:normAutofit/>
          </a:bodyPr>
          <a:lstStyle>
            <a:lvl1pPr algn="l" defTabSz="914406" rtl="0" eaLnBrk="1" latinLnBrk="0" hangingPunct="1">
              <a:lnSpc>
                <a:spcPct val="135000"/>
              </a:lnSpc>
              <a:spcBef>
                <a:spcPts val="600"/>
              </a:spcBef>
              <a:buFont typeface="Arial" pitchFamily="34" charset="0"/>
              <a:defRPr lang="en-US" sz="900" b="1" kern="1200" noProof="0" dirty="0" smtClean="0">
                <a:solidFill>
                  <a:srgbClr val="00338D"/>
                </a:solidFill>
                <a:latin typeface="Arial" pitchFamily="34" charset="0"/>
                <a:ea typeface="+mn-ea"/>
                <a:cs typeface="Arial" pitchFamily="34" charset="0"/>
              </a:defRPr>
            </a:lvl1pPr>
            <a:lvl2pPr marL="180976" indent="-180976" algn="l" defTabSz="914406" rtl="0" eaLnBrk="1" latinLnBrk="0" hangingPunct="1">
              <a:lnSpc>
                <a:spcPct val="135000"/>
              </a:lnSpc>
              <a:spcBef>
                <a:spcPts val="600"/>
              </a:spcBef>
              <a:buClr>
                <a:srgbClr val="00338D"/>
              </a:buClr>
              <a:buFont typeface="Arial" pitchFamily="34" charset="0"/>
              <a:buChar char="■"/>
              <a:defRPr lang="en-US" sz="900" b="1" kern="1200" noProof="0" dirty="0" smtClean="0">
                <a:solidFill>
                  <a:srgbClr val="00338D"/>
                </a:solidFill>
                <a:latin typeface="Arial" pitchFamily="34" charset="0"/>
                <a:ea typeface="+mn-ea"/>
                <a:cs typeface="Arial" pitchFamily="34" charset="0"/>
              </a:defRPr>
            </a:lvl2pPr>
            <a:lvl3pPr marL="361952" indent="-177801" algn="l" defTabSz="914406" rtl="0" eaLnBrk="1" latinLnBrk="0" hangingPunct="1">
              <a:lnSpc>
                <a:spcPct val="135000"/>
              </a:lnSpc>
              <a:spcBef>
                <a:spcPts val="600"/>
              </a:spcBef>
              <a:buClr>
                <a:srgbClr val="00338D"/>
              </a:buClr>
              <a:buFont typeface="Arial" pitchFamily="34" charset="0"/>
              <a:buChar char="–"/>
              <a:defRPr lang="en-US" sz="900" b="1" kern="1200" noProof="0" dirty="0" smtClean="0">
                <a:solidFill>
                  <a:srgbClr val="00338D"/>
                </a:solidFill>
                <a:latin typeface="Arial" pitchFamily="34" charset="0"/>
                <a:ea typeface="+mn-ea"/>
                <a:cs typeface="Arial" pitchFamily="34" charset="0"/>
              </a:defRPr>
            </a:lvl3pPr>
            <a:lvl4pPr marL="539753" indent="-177801" algn="l" defTabSz="914406" rtl="0" eaLnBrk="1" latinLnBrk="0" hangingPunct="1">
              <a:lnSpc>
                <a:spcPct val="135000"/>
              </a:lnSpc>
              <a:spcBef>
                <a:spcPts val="600"/>
              </a:spcBef>
              <a:buClr>
                <a:srgbClr val="00338D"/>
              </a:buClr>
              <a:buFont typeface="Arial" pitchFamily="34" charset="0"/>
              <a:buChar char="■"/>
              <a:defRPr lang="en-US" sz="900" b="1" kern="1200" noProof="0" dirty="0" smtClean="0">
                <a:solidFill>
                  <a:srgbClr val="00338D"/>
                </a:solidFill>
                <a:latin typeface="Arial" pitchFamily="34" charset="0"/>
                <a:ea typeface="+mn-ea"/>
                <a:cs typeface="Arial" pitchFamily="34" charset="0"/>
              </a:defRPr>
            </a:lvl4pPr>
            <a:lvl5pPr marL="719143" indent="-174626" algn="l" defTabSz="914406" rtl="0" eaLnBrk="1" latinLnBrk="0" hangingPunct="1">
              <a:lnSpc>
                <a:spcPct val="135000"/>
              </a:lnSpc>
              <a:spcBef>
                <a:spcPts val="600"/>
              </a:spcBef>
              <a:buClr>
                <a:srgbClr val="00338D"/>
              </a:buClr>
              <a:buFont typeface="Arial" pitchFamily="34" charset="0"/>
              <a:buChar char="–"/>
              <a:defRPr lang="en-GB" sz="900" b="1" kern="1200" noProof="0" dirty="0" smtClean="0">
                <a:solidFill>
                  <a:srgbClr val="00338D"/>
                </a:solidFill>
                <a:latin typeface="Arial" pitchFamily="34" charset="0"/>
                <a:ea typeface="+mn-ea"/>
                <a:cs typeface="Arial" pitchFamily="34" charset="0"/>
              </a:defRPr>
            </a:lvl5pPr>
            <a:lvl6pPr marL="895356" indent="-177801">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6pPr>
            <a:lvl7pPr marL="1079507" indent="-184152">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7pPr>
            <a:lvl8pPr marL="1257308" indent="-177801">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mn-cs"/>
              </a:defRPr>
            </a:lvl8pPr>
            <a:lvl9pPr marL="1401772" indent="-144464">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Arial"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9"/>
          <p:cNvSpPr>
            <a:spLocks noGrp="1"/>
          </p:cNvSpPr>
          <p:nvPr>
            <p:ph type="body" sz="quarter" idx="15" hasCustomPrompt="1"/>
          </p:nvPr>
        </p:nvSpPr>
        <p:spPr>
          <a:xfrm>
            <a:off x="9906000" y="115888"/>
            <a:ext cx="1949939" cy="576262"/>
          </a:xfrm>
          <a:noFill/>
          <a:ln w="3175">
            <a:noFill/>
            <a:miter lim="800000"/>
            <a:headEnd/>
            <a:tailEnd/>
          </a:ln>
          <a:effectLst/>
        </p:spPr>
        <p:txBody>
          <a:bodyPr lIns="0" tIns="0" rIns="0" bIns="18000" anchor="b"/>
          <a:lstStyle>
            <a:lvl1pPr marL="0" algn="r" defTabSz="914406" rtl="0" eaLnBrk="0" latinLnBrk="0" hangingPunct="0">
              <a:spcBef>
                <a:spcPts val="0"/>
              </a:spcBef>
              <a:defRPr lang="en-US" sz="1000" b="1" kern="1200" dirty="0" smtClean="0">
                <a:solidFill>
                  <a:srgbClr val="00338D"/>
                </a:solidFill>
                <a:latin typeface="Arial"/>
                <a:ea typeface="+mn-ea"/>
                <a:cs typeface="+mn-cs"/>
              </a:defRPr>
            </a:lvl1pPr>
            <a:lvl2pPr marL="0" algn="r" defTabSz="914406" rtl="0" eaLnBrk="0" latinLnBrk="0" hangingPunct="0">
              <a:spcBef>
                <a:spcPts val="0"/>
              </a:spcBef>
              <a:defRPr lang="en-US" sz="1000" kern="1200" dirty="0" smtClean="0">
                <a:solidFill>
                  <a:srgbClr val="00338D"/>
                </a:solidFill>
                <a:latin typeface="Arial"/>
                <a:ea typeface="+mn-ea"/>
                <a:cs typeface="+mn-cs"/>
              </a:defRPr>
            </a:lvl2pPr>
          </a:lstStyle>
          <a:p>
            <a:pPr lvl="0"/>
            <a:r>
              <a:rPr lang="en-US" dirty="0"/>
              <a:t>Section</a:t>
            </a:r>
          </a:p>
          <a:p>
            <a:pPr lvl="1"/>
            <a:r>
              <a:rPr lang="en-US" dirty="0"/>
              <a:t>Subsection</a:t>
            </a:r>
          </a:p>
        </p:txBody>
      </p:sp>
      <p:sp>
        <p:nvSpPr>
          <p:cNvPr id="7" name="Line 33"/>
          <p:cNvSpPr>
            <a:spLocks noChangeShapeType="1"/>
          </p:cNvSpPr>
          <p:nvPr userDrawn="1"/>
        </p:nvSpPr>
        <p:spPr bwMode="gray">
          <a:xfrm>
            <a:off x="1" y="6381328"/>
            <a:ext cx="12182232" cy="0"/>
          </a:xfrm>
          <a:prstGeom prst="line">
            <a:avLst/>
          </a:prstGeom>
          <a:noFill/>
          <a:ln w="6350">
            <a:solidFill>
              <a:srgbClr val="97989A"/>
            </a:solidFill>
            <a:miter lim="800000"/>
            <a:headEnd/>
            <a:tailEnd/>
          </a:ln>
        </p:spPr>
        <p:txBody>
          <a:bodyPr/>
          <a:lstStyle/>
          <a:p>
            <a:endParaRPr lang="en-GB" sz="2053" dirty="0"/>
          </a:p>
        </p:txBody>
      </p:sp>
    </p:spTree>
    <p:extLst>
      <p:ext uri="{BB962C8B-B14F-4D97-AF65-F5344CB8AC3E}">
        <p14:creationId xmlns:p14="http://schemas.microsoft.com/office/powerpoint/2010/main" val="1670129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74F634-C9B8-4CC8-A589-119DB506EE2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3A6E499-B194-4456-8ECB-2DF4BA2D38D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D8373BE-20C3-42F3-B5E8-F506B4DC5BD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FE3CCC4-D5FB-4113-892E-472EA800851F}"/>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6" name="Espace réservé du pied de page 5">
            <a:extLst>
              <a:ext uri="{FF2B5EF4-FFF2-40B4-BE49-F238E27FC236}">
                <a16:creationId xmlns:a16="http://schemas.microsoft.com/office/drawing/2014/main" id="{DF53F79B-6260-475D-8545-0E4501BE71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ACC4A0D-7F0F-443B-8476-E59A697BC3D7}"/>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2513089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6A04D-4D64-45EE-BD8C-3C5379A9668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3D29D9D-79AE-4ACF-BBA8-ACE016ADE5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6B9D94B-280C-4B69-BE9E-B80AC02E00B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25E54D9-2B75-436B-ABD7-1E4FFF98A8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B9AC814-C2C5-410F-B321-BB545D7062F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76C4F36-1CF1-4C7B-AE5F-7DB910D31370}"/>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8" name="Espace réservé du pied de page 7">
            <a:extLst>
              <a:ext uri="{FF2B5EF4-FFF2-40B4-BE49-F238E27FC236}">
                <a16:creationId xmlns:a16="http://schemas.microsoft.com/office/drawing/2014/main" id="{DC46A287-3AC2-4A18-B97D-E6E54225962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0D3522F-F9DB-4F79-BB26-E2D360DB76B2}"/>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204301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88FB8D-63FA-415B-9B5D-63267AE7FF0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6BF063D-6B5F-416B-998A-6D1FA581282C}"/>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4" name="Espace réservé du pied de page 3">
            <a:extLst>
              <a:ext uri="{FF2B5EF4-FFF2-40B4-BE49-F238E27FC236}">
                <a16:creationId xmlns:a16="http://schemas.microsoft.com/office/drawing/2014/main" id="{A1C34D4E-B1E7-48D8-862C-FEFC1640AF5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D54E9EE-C3CB-491F-9420-C2B4A70BB6D9}"/>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3610472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FA6FFB6-E8F0-46AD-8EBC-86388A500F38}"/>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3" name="Espace réservé du pied de page 2">
            <a:extLst>
              <a:ext uri="{FF2B5EF4-FFF2-40B4-BE49-F238E27FC236}">
                <a16:creationId xmlns:a16="http://schemas.microsoft.com/office/drawing/2014/main" id="{30EE9D71-378F-44FD-B415-2C00055A885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24C76-7EC9-4879-AACB-253AC61C97E1}"/>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3266629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3756B7-8892-40AA-9CAA-4D5C55FEB21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291075-D1F1-467F-ADFD-C923444EA4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A7016C2-B2E0-4E7B-9604-3EC62EFC13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2E7FCFF-2445-4DDD-BDFD-21FBBB2A5FF1}"/>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6" name="Espace réservé du pied de page 5">
            <a:extLst>
              <a:ext uri="{FF2B5EF4-FFF2-40B4-BE49-F238E27FC236}">
                <a16:creationId xmlns:a16="http://schemas.microsoft.com/office/drawing/2014/main" id="{8C79FF97-7CE4-4A8D-8848-EF91AB31F7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D04DB20-E960-4E0B-A6E2-73E2BB29C4E7}"/>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2723311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346C6A-46D1-468C-B034-4F897B4C4E8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0C5D73E-7055-4060-8C4A-15E49BEC65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5E570A9-A5DE-4BF5-B833-D4B5D57BF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4A5557-B092-48B1-AFA0-065656DE3A41}"/>
              </a:ext>
            </a:extLst>
          </p:cNvPr>
          <p:cNvSpPr>
            <a:spLocks noGrp="1"/>
          </p:cNvSpPr>
          <p:nvPr>
            <p:ph type="dt" sz="half" idx="10"/>
          </p:nvPr>
        </p:nvSpPr>
        <p:spPr/>
        <p:txBody>
          <a:bodyPr/>
          <a:lstStyle/>
          <a:p>
            <a:fld id="{56782DA8-0E2C-46B6-8371-B53645506663}" type="datetimeFigureOut">
              <a:rPr lang="fr-FR" smtClean="0"/>
              <a:t>20/07/2025</a:t>
            </a:fld>
            <a:endParaRPr lang="fr-FR"/>
          </a:p>
        </p:txBody>
      </p:sp>
      <p:sp>
        <p:nvSpPr>
          <p:cNvPr id="6" name="Espace réservé du pied de page 5">
            <a:extLst>
              <a:ext uri="{FF2B5EF4-FFF2-40B4-BE49-F238E27FC236}">
                <a16:creationId xmlns:a16="http://schemas.microsoft.com/office/drawing/2014/main" id="{BF761468-2457-460D-BDEF-C22FEDE279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114CE29-63BE-46BB-94FB-A503C2CCD45E}"/>
              </a:ext>
            </a:extLst>
          </p:cNvPr>
          <p:cNvSpPr>
            <a:spLocks noGrp="1"/>
          </p:cNvSpPr>
          <p:nvPr>
            <p:ph type="sldNum" sz="quarter" idx="12"/>
          </p:nvPr>
        </p:nvSpPr>
        <p:spPr/>
        <p:txBody>
          <a:bodyPr/>
          <a:lstStyle/>
          <a:p>
            <a:fld id="{40637996-F6E9-4ED5-9420-6E9E656C6B96}" type="slidenum">
              <a:rPr lang="fr-FR" smtClean="0"/>
              <a:t>‹#›</a:t>
            </a:fld>
            <a:endParaRPr lang="fr-FR"/>
          </a:p>
        </p:txBody>
      </p:sp>
    </p:spTree>
    <p:extLst>
      <p:ext uri="{BB962C8B-B14F-4D97-AF65-F5344CB8AC3E}">
        <p14:creationId xmlns:p14="http://schemas.microsoft.com/office/powerpoint/2010/main" val="5722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theme" Target="../theme/theme2.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image" Target="../media/image4.png"/><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75C3DD5-A840-4E91-9AD4-3266088A6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C37CF57-9E5C-4823-97F1-2DF2D4DB0A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7E0314-DAD8-4F8D-99FB-0124F4A074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82DA8-0E2C-46B6-8371-B53645506663}" type="datetimeFigureOut">
              <a:rPr lang="fr-FR" smtClean="0"/>
              <a:t>20/07/2025</a:t>
            </a:fld>
            <a:endParaRPr lang="fr-FR"/>
          </a:p>
        </p:txBody>
      </p:sp>
      <p:sp>
        <p:nvSpPr>
          <p:cNvPr id="5" name="Espace réservé du pied de page 4">
            <a:extLst>
              <a:ext uri="{FF2B5EF4-FFF2-40B4-BE49-F238E27FC236}">
                <a16:creationId xmlns:a16="http://schemas.microsoft.com/office/drawing/2014/main" id="{4A39F113-FB8E-478B-AC81-BBC16DDBFC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B94AEDC-7524-44DE-B444-575C315E6B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637996-F6E9-4ED5-9420-6E9E656C6B96}" type="slidenum">
              <a:rPr lang="fr-FR" smtClean="0"/>
              <a:t>‹#›</a:t>
            </a:fld>
            <a:endParaRPr lang="fr-FR"/>
          </a:p>
        </p:txBody>
      </p:sp>
    </p:spTree>
    <p:extLst>
      <p:ext uri="{BB962C8B-B14F-4D97-AF65-F5344CB8AC3E}">
        <p14:creationId xmlns:p14="http://schemas.microsoft.com/office/powerpoint/2010/main" val="2422742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4" name="Image 23"/>
          <p:cNvPicPr>
            <a:picLocks noChangeAspect="1"/>
          </p:cNvPicPr>
          <p:nvPr userDrawn="1"/>
        </p:nvPicPr>
        <p:blipFill rotWithShape="1">
          <a:blip r:embed="rId27" cstate="screen">
            <a:extLst>
              <a:ext uri="{28A0092B-C50C-407E-A947-70E740481C1C}">
                <a14:useLocalDpi xmlns:a14="http://schemas.microsoft.com/office/drawing/2010/main"/>
              </a:ext>
            </a:extLst>
          </a:blip>
          <a:srcRect/>
          <a:stretch/>
        </p:blipFill>
        <p:spPr>
          <a:xfrm>
            <a:off x="8901108" y="4955144"/>
            <a:ext cx="3290893" cy="1902857"/>
          </a:xfrm>
          <a:prstGeom prst="rect">
            <a:avLst/>
          </a:prstGeom>
        </p:spPr>
      </p:pic>
      <p:sp>
        <p:nvSpPr>
          <p:cNvPr id="78" name="Title Placeholder 77"/>
          <p:cNvSpPr>
            <a:spLocks noGrp="1"/>
          </p:cNvSpPr>
          <p:nvPr>
            <p:ph type="title"/>
          </p:nvPr>
        </p:nvSpPr>
        <p:spPr>
          <a:xfrm>
            <a:off x="1003438" y="604864"/>
            <a:ext cx="10512290" cy="855450"/>
          </a:xfrm>
          <a:prstGeom prst="rect">
            <a:avLst/>
          </a:prstGeom>
          <a:noFill/>
        </p:spPr>
        <p:txBody>
          <a:bodyPr vert="horz" lIns="0" tIns="0" rIns="0" bIns="0" rtlCol="0" anchor="t" anchorCtr="0">
            <a:noAutofit/>
          </a:bodyPr>
          <a:lstStyle/>
          <a:p>
            <a:r>
              <a:rPr lang="fr-FR" dirty="0"/>
              <a:t>Modifiez le style du titre</a:t>
            </a:r>
            <a:endParaRPr lang="en-US" dirty="0"/>
          </a:p>
        </p:txBody>
      </p:sp>
      <p:sp>
        <p:nvSpPr>
          <p:cNvPr id="11" name="Rectangle 10"/>
          <p:cNvSpPr/>
          <p:nvPr/>
        </p:nvSpPr>
        <p:spPr>
          <a:xfrm>
            <a:off x="0" y="-547493"/>
            <a:ext cx="287359" cy="228610"/>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srgbClr val="00468F"/>
              </a:solidFill>
            </a:endParaRPr>
          </a:p>
        </p:txBody>
      </p:sp>
      <p:sp>
        <p:nvSpPr>
          <p:cNvPr id="12" name="Rectangle 11"/>
          <p:cNvSpPr/>
          <p:nvPr/>
        </p:nvSpPr>
        <p:spPr>
          <a:xfrm>
            <a:off x="328446" y="-547493"/>
            <a:ext cx="287359" cy="228610"/>
          </a:xfrm>
          <a:prstGeom prst="rect">
            <a:avLst/>
          </a:prstGeom>
          <a:solidFill>
            <a:srgbClr val="047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3" name="Rectangle 12"/>
          <p:cNvSpPr/>
          <p:nvPr/>
        </p:nvSpPr>
        <p:spPr>
          <a:xfrm>
            <a:off x="656892" y="-547493"/>
            <a:ext cx="287359" cy="228610"/>
          </a:xfrm>
          <a:prstGeom prst="rect">
            <a:avLst/>
          </a:prstGeom>
          <a:solidFill>
            <a:srgbClr val="F28B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4" name="Rectangle 13"/>
          <p:cNvSpPr/>
          <p:nvPr/>
        </p:nvSpPr>
        <p:spPr>
          <a:xfrm>
            <a:off x="994279" y="-547493"/>
            <a:ext cx="287359" cy="228610"/>
          </a:xfrm>
          <a:prstGeom prst="rect">
            <a:avLst/>
          </a:prstGeom>
          <a:solidFill>
            <a:srgbClr val="363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5" name="Rectangle 14"/>
          <p:cNvSpPr/>
          <p:nvPr/>
        </p:nvSpPr>
        <p:spPr>
          <a:xfrm>
            <a:off x="1975642" y="-277583"/>
            <a:ext cx="287359" cy="228610"/>
          </a:xfrm>
          <a:prstGeom prst="rect">
            <a:avLst/>
          </a:prstGeom>
          <a:solidFill>
            <a:srgbClr val="009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6" name="Rectangle 15"/>
          <p:cNvSpPr/>
          <p:nvPr/>
        </p:nvSpPr>
        <p:spPr>
          <a:xfrm>
            <a:off x="2299238" y="-277583"/>
            <a:ext cx="287359" cy="228610"/>
          </a:xfrm>
          <a:prstGeom prst="rect">
            <a:avLst/>
          </a:prstGeom>
          <a:solidFill>
            <a:srgbClr val="6E26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8" name="Rectangle 17"/>
          <p:cNvSpPr/>
          <p:nvPr/>
        </p:nvSpPr>
        <p:spPr>
          <a:xfrm>
            <a:off x="1651171" y="-275059"/>
            <a:ext cx="287359" cy="228610"/>
          </a:xfrm>
          <a:prstGeom prst="rect">
            <a:avLst/>
          </a:prstGeom>
          <a:solidFill>
            <a:srgbClr val="483A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19" name="Rectangle 18"/>
          <p:cNvSpPr/>
          <p:nvPr/>
        </p:nvSpPr>
        <p:spPr>
          <a:xfrm>
            <a:off x="0" y="-275059"/>
            <a:ext cx="287359" cy="228610"/>
          </a:xfrm>
          <a:prstGeom prst="rect">
            <a:avLst/>
          </a:prstGeom>
          <a:solidFill>
            <a:srgbClr val="00A2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srgbClr val="00A2A1"/>
              </a:solidFill>
            </a:endParaRPr>
          </a:p>
        </p:txBody>
      </p:sp>
      <p:sp>
        <p:nvSpPr>
          <p:cNvPr id="20" name="Rectangle 19"/>
          <p:cNvSpPr/>
          <p:nvPr/>
        </p:nvSpPr>
        <p:spPr>
          <a:xfrm>
            <a:off x="328446" y="-275059"/>
            <a:ext cx="287359" cy="228610"/>
          </a:xfrm>
          <a:prstGeom prst="rect">
            <a:avLst/>
          </a:prstGeom>
          <a:solidFill>
            <a:srgbClr val="C405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21" name="Rectangle 20"/>
          <p:cNvSpPr/>
          <p:nvPr/>
        </p:nvSpPr>
        <p:spPr>
          <a:xfrm>
            <a:off x="656892" y="-275059"/>
            <a:ext cx="287359" cy="228610"/>
          </a:xfrm>
          <a:prstGeom prst="rect">
            <a:avLst/>
          </a:prstGeom>
          <a:solidFill>
            <a:srgbClr val="5DAB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22" name="Rectangle 21"/>
          <p:cNvSpPr/>
          <p:nvPr/>
        </p:nvSpPr>
        <p:spPr>
          <a:xfrm>
            <a:off x="994279" y="-275059"/>
            <a:ext cx="287359" cy="228610"/>
          </a:xfrm>
          <a:prstGeom prst="rect">
            <a:avLst/>
          </a:prstGeom>
          <a:solidFill>
            <a:srgbClr val="EC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23" name="Rectangle 22"/>
          <p:cNvSpPr/>
          <p:nvPr/>
        </p:nvSpPr>
        <p:spPr>
          <a:xfrm>
            <a:off x="1322725" y="-275059"/>
            <a:ext cx="287359" cy="228610"/>
          </a:xfrm>
          <a:prstGeom prst="rect">
            <a:avLst/>
          </a:prstGeom>
          <a:solidFill>
            <a:srgbClr val="00A7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772"/>
            <a:endParaRPr lang="fr-FR" sz="1633">
              <a:solidFill>
                <a:prstClr val="white"/>
              </a:solidFill>
            </a:endParaRPr>
          </a:p>
        </p:txBody>
      </p:sp>
      <p:sp>
        <p:nvSpPr>
          <p:cNvPr id="33" name="Shape 8"/>
          <p:cNvSpPr txBox="1">
            <a:spLocks/>
          </p:cNvSpPr>
          <p:nvPr userDrawn="1"/>
        </p:nvSpPr>
        <p:spPr>
          <a:xfrm>
            <a:off x="11571561" y="6419459"/>
            <a:ext cx="287359"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Univers LT Std 55 Roman"/>
                <a:ea typeface="Univers LT Std 55 Roman"/>
                <a:cs typeface="Univers LT Std 55 Roman"/>
                <a:sym typeface="Univers LT Std 55 Roman"/>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86CB4B4D-7CA3-9044-876B-883B54F8677D}" type="slidenum">
              <a:rPr lang="en-US" sz="635" smtClean="0">
                <a:solidFill>
                  <a:srgbClr val="00338D"/>
                </a:solidFill>
                <a:latin typeface="Arial" panose="020B0604020202020204" pitchFamily="34" charset="0"/>
                <a:ea typeface="Univers for KPMG Light"/>
                <a:cs typeface="Univers for KPMG Light"/>
                <a:sym typeface="Univers LT Std 45 Light"/>
              </a:rPr>
              <a:pPr algn="ctr"/>
              <a:t>‹#›</a:t>
            </a:fld>
            <a:endParaRPr lang="en-US" sz="635" dirty="0">
              <a:solidFill>
                <a:srgbClr val="00338D"/>
              </a:solidFill>
              <a:latin typeface="Arial" panose="020B0604020202020204" pitchFamily="34" charset="0"/>
              <a:ea typeface="Univers for KPMG Light"/>
              <a:cs typeface="Univers for KPMG Light"/>
              <a:sym typeface="Univers LT Std 45 Light"/>
            </a:endParaRPr>
          </a:p>
        </p:txBody>
      </p:sp>
      <p:sp>
        <p:nvSpPr>
          <p:cNvPr id="7" name="Espace réservé du texte 6"/>
          <p:cNvSpPr>
            <a:spLocks noGrp="1"/>
          </p:cNvSpPr>
          <p:nvPr>
            <p:ph type="body" idx="1"/>
          </p:nvPr>
        </p:nvSpPr>
        <p:spPr>
          <a:xfrm>
            <a:off x="906246" y="1607209"/>
            <a:ext cx="10432898" cy="4491832"/>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2" name="Image 1"/>
          <p:cNvPicPr>
            <a:picLocks noChangeAspect="1"/>
          </p:cNvPicPr>
          <p:nvPr userDrawn="1"/>
        </p:nvPicPr>
        <p:blipFill>
          <a:blip r:embed="rId28" cstate="screen">
            <a:extLst>
              <a:ext uri="{28A0092B-C50C-407E-A947-70E740481C1C}">
                <a14:useLocalDpi xmlns:a14="http://schemas.microsoft.com/office/drawing/2010/main"/>
              </a:ext>
            </a:extLst>
          </a:blip>
          <a:stretch>
            <a:fillRect/>
          </a:stretch>
        </p:blipFill>
        <p:spPr>
          <a:xfrm>
            <a:off x="1013305" y="6419458"/>
            <a:ext cx="633586" cy="319519"/>
          </a:xfrm>
          <a:prstGeom prst="rect">
            <a:avLst/>
          </a:prstGeom>
        </p:spPr>
      </p:pic>
      <p:sp>
        <p:nvSpPr>
          <p:cNvPr id="25" name="Shape 36"/>
          <p:cNvSpPr/>
          <p:nvPr userDrawn="1"/>
        </p:nvSpPr>
        <p:spPr>
          <a:xfrm>
            <a:off x="2085400" y="6419459"/>
            <a:ext cx="6815707" cy="260133"/>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lvl1pPr defTabSz="914400">
              <a:defRPr sz="800">
                <a:solidFill>
                  <a:srgbClr val="004C97"/>
                </a:solidFill>
                <a:latin typeface="Univers LT Std 45 Light"/>
                <a:ea typeface="Univers LT Std 45 Light"/>
                <a:cs typeface="Univers LT Std 45 Light"/>
                <a:sym typeface="Univers LT Std 45 Light"/>
              </a:defRPr>
            </a:lvl1pPr>
          </a:lstStyle>
          <a:p>
            <a:r>
              <a:rPr lang="fr-FR" sz="635" dirty="0">
                <a:solidFill>
                  <a:sysClr val="window" lastClr="FFFFFF">
                    <a:lumMod val="65000"/>
                  </a:sysClr>
                </a:solidFill>
                <a:latin typeface="Arial"/>
              </a:rPr>
              <a:t>© Association fondée par KPMG S.A., société française membre du réseau KPMG constitué de cabinets indépendants adhérents de</a:t>
            </a:r>
          </a:p>
          <a:p>
            <a:r>
              <a:rPr lang="fr-FR" sz="635" dirty="0">
                <a:solidFill>
                  <a:sysClr val="window" lastClr="FFFFFF">
                    <a:lumMod val="65000"/>
                  </a:sysClr>
                </a:solidFill>
                <a:latin typeface="Arial"/>
              </a:rPr>
              <a:t>KPMG International Coopérative, une entité de droit suisse. Association régie par la loi du 1er juillet 1901 et le décret du 16 août 1901.</a:t>
            </a:r>
          </a:p>
          <a:p>
            <a:r>
              <a:rPr lang="fr-FR" sz="635" dirty="0">
                <a:solidFill>
                  <a:sysClr val="window" lastClr="FFFFFF">
                    <a:lumMod val="65000"/>
                  </a:sysClr>
                </a:solidFill>
                <a:latin typeface="Arial"/>
              </a:rPr>
              <a:t>Enregistrement à la Préfecture des Hauts-de-Seine sous le n° W9 22 00 3006</a:t>
            </a:r>
            <a:endParaRPr lang="en-US" sz="635" dirty="0">
              <a:solidFill>
                <a:sysClr val="window" lastClr="FFFFFF">
                  <a:lumMod val="65000"/>
                </a:sysClr>
              </a:solidFill>
              <a:latin typeface="Arial"/>
            </a:endParaRPr>
          </a:p>
          <a:p>
            <a:endParaRPr lang="en-US" sz="635" dirty="0">
              <a:solidFill>
                <a:sysClr val="window" lastClr="FFFFFF">
                  <a:lumMod val="65000"/>
                </a:sysClr>
              </a:solidFill>
              <a:latin typeface="Arial"/>
            </a:endParaRPr>
          </a:p>
        </p:txBody>
      </p:sp>
    </p:spTree>
    <p:extLst>
      <p:ext uri="{BB962C8B-B14F-4D97-AF65-F5344CB8AC3E}">
        <p14:creationId xmlns:p14="http://schemas.microsoft.com/office/powerpoint/2010/main" val="210219360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Lst>
  <p:txStyles>
    <p:titleStyle>
      <a:lvl1pPr eaLnBrk="1" hangingPunct="1">
        <a:lnSpc>
          <a:spcPct val="70000"/>
        </a:lnSpc>
        <a:defRPr sz="3629">
          <a:solidFill>
            <a:srgbClr val="047D93"/>
          </a:solidFill>
          <a:latin typeface="KPMG Extralight" panose="020B0303030202040204" pitchFamily="34" charset="0"/>
          <a:cs typeface="KPMG Extralight" panose="020B0303030202040204" pitchFamily="34" charset="0"/>
        </a:defRPr>
      </a:lvl1pPr>
    </p:titleStyle>
    <p:bodyStyle>
      <a:lvl1pPr eaLnBrk="1" hangingPunct="1">
        <a:spcBef>
          <a:spcPts val="1633"/>
        </a:spcBef>
        <a:spcAft>
          <a:spcPts val="363"/>
        </a:spcAft>
        <a:defRPr sz="998" b="1" i="0">
          <a:solidFill>
            <a:srgbClr val="00338D"/>
          </a:solidFill>
          <a:latin typeface="Arial" panose="020B0604020202020204" pitchFamily="34" charset="0"/>
          <a:cs typeface="Arial" panose="020B0604020202020204" pitchFamily="34" charset="0"/>
        </a:defRPr>
      </a:lvl1pPr>
      <a:lvl2pPr marL="0" indent="0" eaLnBrk="1" hangingPunct="1">
        <a:spcBef>
          <a:spcPts val="272"/>
        </a:spcBef>
        <a:spcAft>
          <a:spcPts val="454"/>
        </a:spcAft>
        <a:buFont typeface="Wingdings" panose="05000000000000000000" pitchFamily="2" charset="2"/>
        <a:buNone/>
        <a:defRPr sz="816" b="0" i="0">
          <a:solidFill>
            <a:schemeClr val="tx1"/>
          </a:solidFill>
          <a:latin typeface="Arial" panose="020B0604020202020204" pitchFamily="34" charset="0"/>
          <a:cs typeface="Arial" panose="020B0604020202020204" pitchFamily="34" charset="0"/>
        </a:defRPr>
      </a:lvl2pPr>
      <a:lvl3pPr marL="77770" indent="-77770" eaLnBrk="1" hangingPunct="1">
        <a:spcAft>
          <a:spcPts val="363"/>
        </a:spcAft>
        <a:buClr>
          <a:srgbClr val="00338D"/>
        </a:buClr>
        <a:buFont typeface="Arial Black" panose="020B0A04020102020204" pitchFamily="34" charset="0"/>
        <a:buChar char="І"/>
        <a:defRPr sz="816" b="0" i="0">
          <a:solidFill>
            <a:schemeClr val="tx1"/>
          </a:solidFill>
          <a:latin typeface="Arial" panose="020B0604020202020204" pitchFamily="34" charset="0"/>
          <a:cs typeface="Arial" panose="020B0604020202020204" pitchFamily="34" charset="0"/>
        </a:defRPr>
      </a:lvl3pPr>
      <a:lvl4pPr marL="259232" indent="-95052" eaLnBrk="1" hangingPunct="1">
        <a:spcAft>
          <a:spcPts val="272"/>
        </a:spcAft>
        <a:buClr>
          <a:srgbClr val="00338D"/>
        </a:buClr>
        <a:buFont typeface="Wingdings 3" panose="05040102010807070707" pitchFamily="18" charset="2"/>
        <a:buChar char="ê"/>
        <a:tabLst>
          <a:tab pos="241950" algn="l"/>
        </a:tabLst>
        <a:defRPr sz="816" b="0" i="0">
          <a:solidFill>
            <a:schemeClr val="tx1"/>
          </a:solidFill>
          <a:latin typeface="Arial" panose="020B0604020202020204" pitchFamily="34" charset="0"/>
          <a:cs typeface="Arial" panose="020B0604020202020204" pitchFamily="34" charset="0"/>
        </a:defRPr>
      </a:lvl4pPr>
      <a:lvl5pPr marL="423413" indent="-103693" eaLnBrk="1" hangingPunct="1">
        <a:spcAft>
          <a:spcPts val="272"/>
        </a:spcAft>
        <a:buClr>
          <a:srgbClr val="00338D"/>
        </a:buClr>
        <a:buFont typeface="Arial" panose="020B0604020202020204" pitchFamily="34" charset="0"/>
        <a:buChar char="–"/>
        <a:tabLst>
          <a:tab pos="492542" algn="l"/>
        </a:tabLst>
        <a:defRPr sz="816" b="0" i="0">
          <a:solidFill>
            <a:schemeClr val="tx1"/>
          </a:solidFill>
          <a:latin typeface="Arial" panose="020B0604020202020204" pitchFamily="34" charset="0"/>
          <a:cs typeface="Arial" panose="020B0604020202020204" pitchFamily="34" charset="0"/>
        </a:defRPr>
      </a:lvl5pPr>
    </p:bodyStyle>
    <p:otherStyle/>
  </p:txStyles>
  <p:extLst>
    <p:ext uri="{27BBF7A9-308A-43DC-89C8-2F10F3537804}">
      <p15:sldGuideLst xmlns:p15="http://schemas.microsoft.com/office/powerpoint/2012/main">
        <p15:guide id="1" orient="horz" pos="648">
          <p15:clr>
            <a:srgbClr val="F26B43"/>
          </p15:clr>
        </p15:guide>
        <p15:guide id="2" pos="555">
          <p15:clr>
            <a:srgbClr val="F26B43"/>
          </p15:clr>
        </p15:guide>
        <p15:guide id="3" orient="horz" pos="420">
          <p15:clr>
            <a:srgbClr val="F26B43"/>
          </p15:clr>
        </p15:guide>
        <p15:guide id="4" orient="horz" pos="131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11.emf"/></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0836213-934F-0743-AD02-595CBFAB4D66}"/>
              </a:ext>
            </a:extLst>
          </p:cNvPr>
          <p:cNvSpPr>
            <a:spLocks noGrp="1"/>
          </p:cNvSpPr>
          <p:nvPr>
            <p:ph type="sldNum" sz="quarter" idx="4294967295"/>
          </p:nvPr>
        </p:nvSpPr>
        <p:spPr>
          <a:xfrm>
            <a:off x="8610600" y="6356350"/>
            <a:ext cx="2743200" cy="365125"/>
          </a:xfrm>
        </p:spPr>
        <p:txBody>
          <a:bodyPr/>
          <a:lstStyle/>
          <a:p>
            <a:fld id="{8821F346-0AC5-D848-8035-930540EE6D65}" type="slidenum">
              <a:rPr lang="fr-FR" smtClean="0">
                <a:solidFill>
                  <a:schemeClr val="bg1"/>
                </a:solidFill>
              </a:rPr>
              <a:pPr/>
              <a:t>1</a:t>
            </a:fld>
            <a:endParaRPr lang="fr-FR" dirty="0">
              <a:solidFill>
                <a:schemeClr val="bg1"/>
              </a:solidFill>
            </a:endParaRPr>
          </a:p>
        </p:txBody>
      </p:sp>
      <p:sp>
        <p:nvSpPr>
          <p:cNvPr id="14" name="Titre 2">
            <a:extLst>
              <a:ext uri="{FF2B5EF4-FFF2-40B4-BE49-F238E27FC236}">
                <a16:creationId xmlns:a16="http://schemas.microsoft.com/office/drawing/2014/main" id="{21AE7E58-D675-644D-B1BB-AF45723FACBE}"/>
              </a:ext>
            </a:extLst>
          </p:cNvPr>
          <p:cNvSpPr>
            <a:spLocks noGrp="1"/>
          </p:cNvSpPr>
          <p:nvPr/>
        </p:nvSpPr>
        <p:spPr>
          <a:xfrm>
            <a:off x="539875" y="379413"/>
            <a:ext cx="11112249" cy="7662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b="1" dirty="0">
                <a:solidFill>
                  <a:schemeClr val="accent1"/>
                </a:solidFill>
              </a:rPr>
              <a:t>Groupe Mapping ESEF</a:t>
            </a:r>
          </a:p>
        </p:txBody>
      </p:sp>
      <p:sp>
        <p:nvSpPr>
          <p:cNvPr id="15" name="Google Shape;9594;p53">
            <a:extLst>
              <a:ext uri="{FF2B5EF4-FFF2-40B4-BE49-F238E27FC236}">
                <a16:creationId xmlns:a16="http://schemas.microsoft.com/office/drawing/2014/main" id="{3D1F86CA-6DFC-4AD3-A4A3-9585D4FD4BF5}"/>
              </a:ext>
            </a:extLst>
          </p:cNvPr>
          <p:cNvSpPr/>
          <p:nvPr/>
        </p:nvSpPr>
        <p:spPr>
          <a:xfrm rot="5400000">
            <a:off x="5288828" y="2433342"/>
            <a:ext cx="1285965" cy="2549924"/>
          </a:xfrm>
          <a:prstGeom prst="rect">
            <a:avLst/>
          </a:prstGeom>
          <a:solidFill>
            <a:schemeClr val="accent1">
              <a:lumMod val="75000"/>
            </a:schemeClr>
          </a:solidFill>
          <a:ln w="9525" cap="flat" cmpd="sng">
            <a:noFill/>
            <a:prstDash val="solid"/>
            <a:round/>
            <a:headEnd type="none" w="sm" len="sm"/>
            <a:tailEnd type="none" w="sm" len="sm"/>
          </a:ln>
        </p:spPr>
        <p:txBody>
          <a:bodyPr spcFirstLastPara="1" vert="vert270" wrap="square" lIns="91425" tIns="91425" rIns="91425" bIns="91425" anchor="ctr" anchorCtr="0">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rtl="0">
              <a:spcBef>
                <a:spcPts val="0"/>
              </a:spcBef>
              <a:spcAft>
                <a:spcPts val="0"/>
              </a:spcAft>
              <a:buNone/>
            </a:pPr>
            <a:r>
              <a:rPr lang="fr-FR" sz="3200" b="1" dirty="0">
                <a:solidFill>
                  <a:schemeClr val="bg1"/>
                </a:solidFill>
              </a:rPr>
              <a:t>JUIN</a:t>
            </a:r>
            <a:br>
              <a:rPr lang="fr-FR" sz="3200" b="1" dirty="0">
                <a:solidFill>
                  <a:schemeClr val="bg1"/>
                </a:solidFill>
              </a:rPr>
            </a:br>
            <a:r>
              <a:rPr lang="fr-FR" sz="3200" b="1" dirty="0">
                <a:solidFill>
                  <a:schemeClr val="bg1"/>
                </a:solidFill>
              </a:rPr>
              <a:t>2025</a:t>
            </a:r>
            <a:endParaRPr sz="3200" b="1" dirty="0">
              <a:solidFill>
                <a:schemeClr val="bg1"/>
              </a:solidFill>
            </a:endParaRPr>
          </a:p>
        </p:txBody>
      </p:sp>
      <p:sp>
        <p:nvSpPr>
          <p:cNvPr id="17" name="ZoneTexte 10">
            <a:extLst>
              <a:ext uri="{FF2B5EF4-FFF2-40B4-BE49-F238E27FC236}">
                <a16:creationId xmlns:a16="http://schemas.microsoft.com/office/drawing/2014/main" id="{101187EA-A40B-4D5A-9BE9-D0C50629770C}"/>
              </a:ext>
            </a:extLst>
          </p:cNvPr>
          <p:cNvSpPr txBox="1"/>
          <p:nvPr/>
        </p:nvSpPr>
        <p:spPr>
          <a:xfrm>
            <a:off x="539874" y="1145662"/>
            <a:ext cx="7694337" cy="58477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fr-FR" sz="1600" b="1" dirty="0"/>
              <a:t>Animation Astrid Montagnier KPMG et Thomas Verdin BM&amp;A</a:t>
            </a:r>
          </a:p>
          <a:p>
            <a:pPr lvl="0"/>
            <a:r>
              <a:rPr lang="fr-FR" sz="1600" b="1" dirty="0"/>
              <a:t>Supports préparés avec Morgan Gicquel Deloitte et Marc Houllier Corporatings</a:t>
            </a:r>
          </a:p>
        </p:txBody>
      </p:sp>
      <p:sp>
        <p:nvSpPr>
          <p:cNvPr id="18" name="ZoneTexte 11">
            <a:extLst>
              <a:ext uri="{FF2B5EF4-FFF2-40B4-BE49-F238E27FC236}">
                <a16:creationId xmlns:a16="http://schemas.microsoft.com/office/drawing/2014/main" id="{9CCA8635-BC72-4FBE-B49B-CAD803E2A72B}"/>
              </a:ext>
            </a:extLst>
          </p:cNvPr>
          <p:cNvSpPr txBox="1"/>
          <p:nvPr/>
        </p:nvSpPr>
        <p:spPr>
          <a:xfrm>
            <a:off x="3629410" y="2714036"/>
            <a:ext cx="4604802" cy="338554"/>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1600" b="1" dirty="0"/>
              <a:t>Réunion 25-5</a:t>
            </a:r>
            <a:endParaRPr lang="fr-FR" sz="1600" b="1" dirty="0">
              <a:solidFill>
                <a:srgbClr val="FF0000"/>
              </a:solidFill>
            </a:endParaRPr>
          </a:p>
        </p:txBody>
      </p:sp>
    </p:spTree>
    <p:extLst>
      <p:ext uri="{BB962C8B-B14F-4D97-AF65-F5344CB8AC3E}">
        <p14:creationId xmlns:p14="http://schemas.microsoft.com/office/powerpoint/2010/main" val="131467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1AE7E58-D675-644D-B1BB-AF45723FACBE}"/>
              </a:ext>
            </a:extLst>
          </p:cNvPr>
          <p:cNvSpPr>
            <a:spLocks noGrp="1"/>
          </p:cNvSpPr>
          <p:nvPr>
            <p:ph type="title"/>
          </p:nvPr>
        </p:nvSpPr>
        <p:spPr>
          <a:xfrm>
            <a:off x="429146" y="450315"/>
            <a:ext cx="11762854" cy="766249"/>
          </a:xfrm>
        </p:spPr>
        <p:txBody>
          <a:bodyPr>
            <a:normAutofit/>
          </a:bodyPr>
          <a:lstStyle/>
          <a:p>
            <a:r>
              <a:rPr lang="fr-FR" sz="3100" b="1" dirty="0" err="1">
                <a:solidFill>
                  <a:schemeClr val="accent1"/>
                </a:solidFill>
              </a:rPr>
              <a:t>Other</a:t>
            </a:r>
            <a:r>
              <a:rPr lang="fr-FR" sz="3100" b="1" dirty="0">
                <a:solidFill>
                  <a:schemeClr val="accent1"/>
                </a:solidFill>
              </a:rPr>
              <a:t> : synthèse des débats d’avril (repris de la réunion 11/24)</a:t>
            </a:r>
          </a:p>
        </p:txBody>
      </p:sp>
      <p:sp>
        <p:nvSpPr>
          <p:cNvPr id="8" name="ZoneTexte 7">
            <a:extLst>
              <a:ext uri="{FF2B5EF4-FFF2-40B4-BE49-F238E27FC236}">
                <a16:creationId xmlns:a16="http://schemas.microsoft.com/office/drawing/2014/main" id="{999F5D68-A217-4234-A90F-2E2B9CBCD145}"/>
              </a:ext>
            </a:extLst>
          </p:cNvPr>
          <p:cNvSpPr txBox="1"/>
          <p:nvPr/>
        </p:nvSpPr>
        <p:spPr>
          <a:xfrm>
            <a:off x="446844" y="1276346"/>
            <a:ext cx="11762854" cy="5078313"/>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Sur le balisage des postes « Autres … » pour lequel une ventilation n’est pas donnée dans l’état:</a:t>
            </a:r>
          </a:p>
          <a:p>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L’usage général est de baliser avec le tag standard « </a:t>
            </a:r>
            <a:r>
              <a:rPr lang="fr-FR" dirty="0" err="1">
                <a:latin typeface="Calibri" panose="020F0502020204030204" pitchFamily="34" charset="0"/>
                <a:ea typeface="Calibri" panose="020F0502020204030204" pitchFamily="34" charset="0"/>
              </a:rPr>
              <a:t>Other</a:t>
            </a:r>
            <a:r>
              <a:rPr lang="fr-FR" dirty="0">
                <a:latin typeface="Calibri" panose="020F0502020204030204" pitchFamily="34" charset="0"/>
                <a:ea typeface="Calibri" panose="020F0502020204030204" pitchFamily="34" charset="0"/>
              </a:rPr>
              <a:t>… » (sauf s’il y a deux lignes « autres » relevant de ce tag, à distinguer par extension).</a:t>
            </a:r>
          </a:p>
          <a:p>
            <a:pPr marL="285750" indent="-285750">
              <a:buFontTx/>
              <a:buChar char="-"/>
            </a:pPr>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Il peut être justifié de créer une extension explicitant les composantes du concept, sur base des informations données en annexe, surtout s’il y a dans les tableaux de l’annexe un « Autre … » lui-même inclus dans la composition.</a:t>
            </a:r>
          </a:p>
          <a:p>
            <a:pPr marL="285750" indent="-285750">
              <a:buFontTx/>
              <a:buChar char="-"/>
            </a:pPr>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Néanmoins, les membres du groupe ne s’accordent pas à le promouvoir en bonne pratique.</a:t>
            </a:r>
          </a:p>
          <a:p>
            <a:pPr marL="285750" indent="-285750">
              <a:buFontTx/>
              <a:buChar char="-"/>
            </a:pPr>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En effet, les composantes </a:t>
            </a:r>
            <a:r>
              <a:rPr lang="fr-FR" dirty="0" err="1">
                <a:latin typeface="Calibri" panose="020F0502020204030204" pitchFamily="34" charset="0"/>
                <a:ea typeface="Calibri" panose="020F0502020204030204" pitchFamily="34" charset="0"/>
              </a:rPr>
              <a:t>narrower</a:t>
            </a:r>
            <a:r>
              <a:rPr lang="fr-FR" dirty="0">
                <a:latin typeface="Calibri" panose="020F0502020204030204" pitchFamily="34" charset="0"/>
                <a:ea typeface="Calibri" panose="020F0502020204030204" pitchFamily="34" charset="0"/>
              </a:rPr>
              <a:t> d’une extension ne sont pas toujours très représentatives du contenu d’un poste (on ne peut citer que les composantes standards entièrement inclues) ; et la bonne pratique si l’émetteur souhaite précisément donner la ventilation serait de faire le balisage volontaire de l’annexe.</a:t>
            </a:r>
          </a:p>
          <a:p>
            <a:pPr marL="285750" indent="-285750">
              <a:buFontTx/>
              <a:buChar char="-"/>
            </a:pPr>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Il est parfois aussi préférable de revenir sur le libellé « autres … » si on considère que le poste n’est pas un simple </a:t>
            </a:r>
            <a:r>
              <a:rPr lang="fr-FR" dirty="0" err="1">
                <a:latin typeface="Calibri" panose="020F0502020204030204" pitchFamily="34" charset="0"/>
                <a:ea typeface="Calibri" panose="020F0502020204030204" pitchFamily="34" charset="0"/>
              </a:rPr>
              <a:t>Other</a:t>
            </a:r>
            <a:r>
              <a:rPr lang="fr-FR" dirty="0">
                <a:latin typeface="Calibri" panose="020F0502020204030204" pitchFamily="34" charset="0"/>
                <a:ea typeface="Calibri" panose="020F0502020204030204" pitchFamily="34" charset="0"/>
              </a:rPr>
              <a:t> mais présente, par exemple, une composante principale qu’on veut souligner en faisant une extension ; le libellé dans l’état devrait alors aussi souligner la présence de cette composante.</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ZoneTexte 1">
            <a:extLst>
              <a:ext uri="{FF2B5EF4-FFF2-40B4-BE49-F238E27FC236}">
                <a16:creationId xmlns:a16="http://schemas.microsoft.com/office/drawing/2014/main" id="{CCA069BA-B52B-1B97-894D-41D0200BD695}"/>
              </a:ext>
            </a:extLst>
          </p:cNvPr>
          <p:cNvSpPr txBox="1"/>
          <p:nvPr/>
        </p:nvSpPr>
        <p:spPr>
          <a:xfrm>
            <a:off x="9711972" y="1071377"/>
            <a:ext cx="2410756" cy="646331"/>
          </a:xfrm>
          <a:prstGeom prst="rect">
            <a:avLst/>
          </a:prstGeom>
          <a:noFill/>
        </p:spPr>
        <p:txBody>
          <a:bodyPr wrap="square" rtlCol="0">
            <a:spAutoFit/>
          </a:bodyPr>
          <a:lstStyle/>
          <a:p>
            <a:r>
              <a:rPr lang="fr-FR" dirty="0">
                <a:solidFill>
                  <a:srgbClr val="FF0000"/>
                </a:solidFill>
                <a:highlight>
                  <a:srgbClr val="FFFF00"/>
                </a:highlight>
              </a:rPr>
              <a:t>Cela dépend aussi de la matérialité du poste</a:t>
            </a:r>
          </a:p>
        </p:txBody>
      </p:sp>
    </p:spTree>
    <p:extLst>
      <p:ext uri="{BB962C8B-B14F-4D97-AF65-F5344CB8AC3E}">
        <p14:creationId xmlns:p14="http://schemas.microsoft.com/office/powerpoint/2010/main" val="477445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1AE7E58-D675-644D-B1BB-AF45723FACBE}"/>
              </a:ext>
            </a:extLst>
          </p:cNvPr>
          <p:cNvSpPr>
            <a:spLocks noGrp="1"/>
          </p:cNvSpPr>
          <p:nvPr>
            <p:ph type="title"/>
          </p:nvPr>
        </p:nvSpPr>
        <p:spPr>
          <a:xfrm>
            <a:off x="429146" y="450315"/>
            <a:ext cx="11762854" cy="766249"/>
          </a:xfrm>
        </p:spPr>
        <p:txBody>
          <a:bodyPr>
            <a:normAutofit/>
          </a:bodyPr>
          <a:lstStyle/>
          <a:p>
            <a:r>
              <a:rPr lang="fr-FR" sz="3100" b="1" dirty="0" err="1">
                <a:solidFill>
                  <a:schemeClr val="accent1"/>
                </a:solidFill>
              </a:rPr>
              <a:t>Other</a:t>
            </a:r>
            <a:r>
              <a:rPr lang="fr-FR" sz="3100" b="1" dirty="0">
                <a:solidFill>
                  <a:schemeClr val="accent1"/>
                </a:solidFill>
              </a:rPr>
              <a:t> : cas pour échanges</a:t>
            </a:r>
          </a:p>
        </p:txBody>
      </p:sp>
      <p:sp>
        <p:nvSpPr>
          <p:cNvPr id="8" name="ZoneTexte 7">
            <a:extLst>
              <a:ext uri="{FF2B5EF4-FFF2-40B4-BE49-F238E27FC236}">
                <a16:creationId xmlns:a16="http://schemas.microsoft.com/office/drawing/2014/main" id="{999F5D68-A217-4234-A90F-2E2B9CBCD145}"/>
              </a:ext>
            </a:extLst>
          </p:cNvPr>
          <p:cNvSpPr txBox="1"/>
          <p:nvPr/>
        </p:nvSpPr>
        <p:spPr>
          <a:xfrm>
            <a:off x="446844" y="1276345"/>
            <a:ext cx="5986130" cy="4488408"/>
          </a:xfrm>
          <a:prstGeom prst="rect">
            <a:avLst/>
          </a:prstGeom>
          <a:noFill/>
        </p:spPr>
        <p:txBody>
          <a:bodyPr wrap="square">
            <a:spAutoFit/>
          </a:bodyPr>
          <a:lstStyle/>
          <a:p>
            <a:r>
              <a:rPr lang="fr-FR" u="sng" dirty="0">
                <a:latin typeface="Calibri" panose="020F0502020204030204" pitchFamily="34" charset="0"/>
                <a:ea typeface="Calibri" panose="020F0502020204030204" pitchFamily="34" charset="0"/>
              </a:rPr>
              <a:t>Illustration #1 : </a:t>
            </a:r>
          </a:p>
          <a:p>
            <a:endParaRPr lang="fr-FR" dirty="0">
              <a:latin typeface="Calibri" panose="020F0502020204030204" pitchFamily="34" charset="0"/>
              <a:ea typeface="Calibri" panose="020F0502020204030204" pitchFamily="34" charset="0"/>
            </a:endParaRPr>
          </a:p>
          <a:p>
            <a:pPr marL="342900" lvl="0" indent="-342900">
              <a:lnSpc>
                <a:spcPct val="105000"/>
              </a:lnSpc>
              <a:buFont typeface="Calibri" panose="020F0502020204030204" pitchFamily="34" charset="0"/>
              <a:buChar char="-"/>
            </a:pPr>
            <a:r>
              <a:rPr lang="fr-FR" dirty="0">
                <a:latin typeface="Calibri" panose="020F0502020204030204" pitchFamily="34" charset="0"/>
                <a:ea typeface="Calibri" panose="020F0502020204030204" pitchFamily="34" charset="0"/>
              </a:rPr>
              <a:t>Au bilan la ligne « autres actifs courants » est balisée avec un concept </a:t>
            </a:r>
            <a:r>
              <a:rPr lang="fr-FR" dirty="0" err="1">
                <a:latin typeface="Calibri" panose="020F0502020204030204" pitchFamily="34" charset="0"/>
                <a:ea typeface="Calibri" panose="020F0502020204030204" pitchFamily="34" charset="0"/>
              </a:rPr>
              <a:t>OtherCurrentAssets</a:t>
            </a:r>
            <a:r>
              <a:rPr lang="fr-FR" dirty="0">
                <a:latin typeface="Calibri" panose="020F0502020204030204" pitchFamily="34" charset="0"/>
                <a:ea typeface="Calibri" panose="020F0502020204030204" pitchFamily="34" charset="0"/>
              </a:rPr>
              <a:t> : Montant des actifs courants que l’entité ne communique pas séparément dans les mêmes états ou notes. Or sur le renvoi 4.9 il y a le détail de la ligne qui pourrait nous amener à créer une extension avec le rattachement suivant</a:t>
            </a:r>
          </a:p>
          <a:p>
            <a:pPr marL="342900" lvl="0" indent="-342900">
              <a:lnSpc>
                <a:spcPct val="105000"/>
              </a:lnSpc>
              <a:buFont typeface="Calibri" panose="020F0502020204030204" pitchFamily="34" charset="0"/>
              <a:buChar char="-"/>
            </a:pPr>
            <a:r>
              <a:rPr lang="en-US" dirty="0">
                <a:effectLst/>
                <a:latin typeface="Calibri" panose="020F0502020204030204" pitchFamily="34" charset="0"/>
                <a:ea typeface="Times New Roman" panose="02020603050405020304" pitchFamily="18" charset="0"/>
              </a:rPr>
              <a:t>Wider : </a:t>
            </a:r>
            <a:r>
              <a:rPr lang="en-US" dirty="0" err="1">
                <a:effectLst/>
                <a:latin typeface="Calibri" panose="020F0502020204030204" pitchFamily="34" charset="0"/>
                <a:ea typeface="Times New Roman" panose="02020603050405020304" pitchFamily="18" charset="0"/>
              </a:rPr>
              <a:t>CurrentAssets</a:t>
            </a:r>
            <a:endParaRPr lang="fr-FR" dirty="0">
              <a:effectLst/>
              <a:latin typeface="Calibri" panose="020F0502020204030204" pitchFamily="34" charset="0"/>
              <a:ea typeface="Calibri" panose="020F0502020204030204" pitchFamily="34" charset="0"/>
            </a:endParaRPr>
          </a:p>
          <a:p>
            <a:pPr marL="342900" lvl="0" indent="-342900">
              <a:lnSpc>
                <a:spcPct val="105000"/>
              </a:lnSpc>
              <a:buFont typeface="Calibri" panose="020F0502020204030204" pitchFamily="34" charset="0"/>
              <a:buChar char="-"/>
            </a:pPr>
            <a:r>
              <a:rPr lang="en-US" dirty="0">
                <a:effectLst/>
                <a:latin typeface="Calibri" panose="020F0502020204030204" pitchFamily="34" charset="0"/>
                <a:ea typeface="Times New Roman" panose="02020603050405020304" pitchFamily="18" charset="0"/>
              </a:rPr>
              <a:t>Narrower : </a:t>
            </a:r>
            <a:endParaRPr lang="fr-FR" dirty="0">
              <a:effectLst/>
              <a:latin typeface="Calibri" panose="020F0502020204030204" pitchFamily="34" charset="0"/>
              <a:ea typeface="Calibri" panose="020F0502020204030204" pitchFamily="34" charset="0"/>
            </a:endParaRPr>
          </a:p>
          <a:p>
            <a:pPr marL="742950" lvl="1" indent="-285750">
              <a:lnSpc>
                <a:spcPct val="105000"/>
              </a:lnSpc>
              <a:buFont typeface="Courier New" panose="02070309020205020404" pitchFamily="49" charset="0"/>
              <a:buChar char="o"/>
            </a:pPr>
            <a:r>
              <a:rPr lang="en-US" dirty="0" err="1">
                <a:effectLst/>
                <a:latin typeface="Calibri" panose="020F0502020204030204" pitchFamily="34" charset="0"/>
                <a:ea typeface="Times New Roman" panose="02020603050405020304" pitchFamily="18" charset="0"/>
              </a:rPr>
              <a:t>CurrentPrepaidExpenses</a:t>
            </a:r>
            <a:endParaRPr lang="fr-FR" dirty="0">
              <a:effectLst/>
              <a:latin typeface="Calibri" panose="020F0502020204030204" pitchFamily="34" charset="0"/>
              <a:ea typeface="Aptos" panose="020B0004020202020204" pitchFamily="34" charset="0"/>
            </a:endParaRPr>
          </a:p>
          <a:p>
            <a:pPr marL="742950" lvl="1" indent="-285750">
              <a:lnSpc>
                <a:spcPct val="105000"/>
              </a:lnSpc>
              <a:spcAft>
                <a:spcPts val="800"/>
              </a:spcAft>
              <a:buFont typeface="Courier New" panose="02070309020205020404" pitchFamily="49" charset="0"/>
              <a:buChar char="o"/>
            </a:pPr>
            <a:r>
              <a:rPr lang="en-US" dirty="0" err="1">
                <a:effectLst/>
                <a:latin typeface="Calibri" panose="020F0502020204030204" pitchFamily="34" charset="0"/>
                <a:ea typeface="Times New Roman" panose="02020603050405020304" pitchFamily="18" charset="0"/>
              </a:rPr>
              <a:t>CurrentReceivablesFromTaxesOtherThanIncomeTax</a:t>
            </a:r>
            <a:endParaRPr lang="fr-FR" dirty="0">
              <a:effectLst/>
              <a:latin typeface="Calibri" panose="020F0502020204030204" pitchFamily="34" charset="0"/>
              <a:ea typeface="Aptos" panose="020B0004020202020204" pitchFamily="34" charset="0"/>
            </a:endParaRPr>
          </a:p>
          <a:p>
            <a:endParaRPr lang="fr-FR" dirty="0">
              <a:latin typeface="Calibri" panose="020F0502020204030204" pitchFamily="34" charset="0"/>
              <a:ea typeface="Calibri" panose="020F0502020204030204" pitchFamily="34" charset="0"/>
            </a:endParaRPr>
          </a:p>
          <a:p>
            <a:r>
              <a:rPr lang="fr-FR" sz="1800" dirty="0">
                <a:effectLst/>
                <a:latin typeface="Calibri" panose="020F0502020204030204" pitchFamily="34" charset="0"/>
                <a:ea typeface="Calibri" panose="020F0502020204030204" pitchFamily="34" charset="0"/>
                <a:cs typeface="Times New Roman" panose="02020603050405020304" pitchFamily="18" charset="0"/>
              </a:rPr>
              <a:t>Les lignes les plus significatives seraient couvertes avec un concept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narrower</a:t>
            </a:r>
            <a:r>
              <a:rPr lang="fr-FR" dirty="0">
                <a:latin typeface="Calibri" panose="020F0502020204030204" pitchFamily="34" charset="0"/>
                <a:ea typeface="Calibri" panose="020F0502020204030204" pitchFamily="34" charset="0"/>
                <a:cs typeface="Times New Roman" panose="02020603050405020304" pitchFamily="18" charset="0"/>
              </a:rPr>
              <a:t> (87%).</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7" name="Picture 4">
            <a:extLst>
              <a:ext uri="{FF2B5EF4-FFF2-40B4-BE49-F238E27FC236}">
                <a16:creationId xmlns:a16="http://schemas.microsoft.com/office/drawing/2014/main" id="{83EFBFD4-B83C-6ACF-8D70-63148D2024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3098" y="395489"/>
            <a:ext cx="5543550"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 name="Group 19">
            <a:extLst>
              <a:ext uri="{FF2B5EF4-FFF2-40B4-BE49-F238E27FC236}">
                <a16:creationId xmlns:a16="http://schemas.microsoft.com/office/drawing/2014/main" id="{677120D3-4F8F-2811-9D18-0B729A315B01}"/>
              </a:ext>
            </a:extLst>
          </p:cNvPr>
          <p:cNvGrpSpPr/>
          <p:nvPr/>
        </p:nvGrpSpPr>
        <p:grpSpPr>
          <a:xfrm rot="10800000">
            <a:off x="6201295" y="2570762"/>
            <a:ext cx="5664252" cy="1812201"/>
            <a:chOff x="414338" y="1187943"/>
            <a:chExt cx="3027363" cy="2511697"/>
          </a:xfrm>
        </p:grpSpPr>
        <p:grpSp>
          <p:nvGrpSpPr>
            <p:cNvPr id="21" name="Group 20">
              <a:extLst>
                <a:ext uri="{FF2B5EF4-FFF2-40B4-BE49-F238E27FC236}">
                  <a16:creationId xmlns:a16="http://schemas.microsoft.com/office/drawing/2014/main" id="{CDCE14FC-2950-9881-0825-9D4CC3460295}"/>
                </a:ext>
              </a:extLst>
            </p:cNvPr>
            <p:cNvGrpSpPr/>
            <p:nvPr/>
          </p:nvGrpSpPr>
          <p:grpSpPr>
            <a:xfrm flipH="1">
              <a:off x="414338" y="1187943"/>
              <a:ext cx="3027363" cy="2511697"/>
              <a:chOff x="6134100" y="1103313"/>
              <a:chExt cx="3027363" cy="2006600"/>
            </a:xfrm>
          </p:grpSpPr>
          <p:sp>
            <p:nvSpPr>
              <p:cNvPr id="23" name="Freeform 72">
                <a:extLst>
                  <a:ext uri="{FF2B5EF4-FFF2-40B4-BE49-F238E27FC236}">
                    <a16:creationId xmlns:a16="http://schemas.microsoft.com/office/drawing/2014/main" id="{1AEB1ADA-FEF2-AEC9-BF25-5B437C4F0E3C}"/>
                  </a:ext>
                </a:extLst>
              </p:cNvPr>
              <p:cNvSpPr>
                <a:spLocks/>
              </p:cNvSpPr>
              <p:nvPr/>
            </p:nvSpPr>
            <p:spPr bwMode="auto">
              <a:xfrm>
                <a:off x="8656638" y="2455863"/>
                <a:ext cx="481013" cy="293688"/>
              </a:xfrm>
              <a:custGeom>
                <a:avLst/>
                <a:gdLst>
                  <a:gd name="T0" fmla="*/ 0 w 80"/>
                  <a:gd name="T1" fmla="*/ 47 h 49"/>
                  <a:gd name="T2" fmla="*/ 79 w 80"/>
                  <a:gd name="T3" fmla="*/ 1 h 49"/>
                  <a:gd name="T4" fmla="*/ 16 w 80"/>
                  <a:gd name="T5" fmla="*/ 46 h 49"/>
                  <a:gd name="T6" fmla="*/ 79 w 80"/>
                  <a:gd name="T7" fmla="*/ 9 h 49"/>
                  <a:gd name="T8" fmla="*/ 28 w 80"/>
                  <a:gd name="T9" fmla="*/ 46 h 49"/>
                  <a:gd name="T10" fmla="*/ 79 w 80"/>
                  <a:gd name="T11" fmla="*/ 17 h 49"/>
                  <a:gd name="T12" fmla="*/ 39 w 80"/>
                  <a:gd name="T13" fmla="*/ 47 h 49"/>
                  <a:gd name="T14" fmla="*/ 78 w 80"/>
                  <a:gd name="T15" fmla="*/ 24 h 49"/>
                  <a:gd name="T16" fmla="*/ 54 w 80"/>
                  <a:gd name="T17" fmla="*/ 46 h 49"/>
                  <a:gd name="T18" fmla="*/ 70 w 80"/>
                  <a:gd name="T19" fmla="*/ 3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49">
                    <a:moveTo>
                      <a:pt x="0" y="47"/>
                    </a:moveTo>
                    <a:cubicBezTo>
                      <a:pt x="1" y="49"/>
                      <a:pt x="78" y="0"/>
                      <a:pt x="79" y="1"/>
                    </a:cubicBezTo>
                    <a:cubicBezTo>
                      <a:pt x="80" y="2"/>
                      <a:pt x="15" y="45"/>
                      <a:pt x="16" y="46"/>
                    </a:cubicBezTo>
                    <a:cubicBezTo>
                      <a:pt x="16" y="47"/>
                      <a:pt x="79" y="8"/>
                      <a:pt x="79" y="9"/>
                    </a:cubicBezTo>
                    <a:cubicBezTo>
                      <a:pt x="80" y="11"/>
                      <a:pt x="28" y="45"/>
                      <a:pt x="28" y="46"/>
                    </a:cubicBezTo>
                    <a:cubicBezTo>
                      <a:pt x="29" y="47"/>
                      <a:pt x="79" y="16"/>
                      <a:pt x="79" y="17"/>
                    </a:cubicBezTo>
                    <a:cubicBezTo>
                      <a:pt x="80" y="17"/>
                      <a:pt x="38" y="46"/>
                      <a:pt x="39" y="47"/>
                    </a:cubicBezTo>
                    <a:cubicBezTo>
                      <a:pt x="39" y="48"/>
                      <a:pt x="77" y="23"/>
                      <a:pt x="78" y="24"/>
                    </a:cubicBezTo>
                    <a:cubicBezTo>
                      <a:pt x="78" y="25"/>
                      <a:pt x="54" y="45"/>
                      <a:pt x="54" y="46"/>
                    </a:cubicBezTo>
                    <a:cubicBezTo>
                      <a:pt x="54" y="46"/>
                      <a:pt x="70" y="36"/>
                      <a:pt x="70" y="36"/>
                    </a:cubicBezTo>
                  </a:path>
                </a:pathLst>
              </a:custGeom>
              <a:noFill/>
              <a:ln w="12" cap="rnd">
                <a:solidFill>
                  <a:srgbClr val="26890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black"/>
                  </a:solidFill>
                  <a:effectLst/>
                  <a:uLnTx/>
                  <a:uFillTx/>
                </a:endParaRPr>
              </a:p>
            </p:txBody>
          </p:sp>
          <p:sp>
            <p:nvSpPr>
              <p:cNvPr id="24" name="Freeform 73">
                <a:extLst>
                  <a:ext uri="{FF2B5EF4-FFF2-40B4-BE49-F238E27FC236}">
                    <a16:creationId xmlns:a16="http://schemas.microsoft.com/office/drawing/2014/main" id="{0A62F517-CE3A-191B-AA4E-61E65B5ABAA4}"/>
                  </a:ext>
                </a:extLst>
              </p:cNvPr>
              <p:cNvSpPr>
                <a:spLocks/>
              </p:cNvSpPr>
              <p:nvPr/>
            </p:nvSpPr>
            <p:spPr bwMode="auto">
              <a:xfrm>
                <a:off x="6134100" y="1103313"/>
                <a:ext cx="3027363" cy="2006600"/>
              </a:xfrm>
              <a:custGeom>
                <a:avLst/>
                <a:gdLst>
                  <a:gd name="T0" fmla="*/ 7 w 504"/>
                  <a:gd name="T1" fmla="*/ 32 h 334"/>
                  <a:gd name="T2" fmla="*/ 57 w 504"/>
                  <a:gd name="T3" fmla="*/ 10 h 334"/>
                  <a:gd name="T4" fmla="*/ 5 w 504"/>
                  <a:gd name="T5" fmla="*/ 57 h 334"/>
                  <a:gd name="T6" fmla="*/ 99 w 504"/>
                  <a:gd name="T7" fmla="*/ 10 h 334"/>
                  <a:gd name="T8" fmla="*/ 5 w 504"/>
                  <a:gd name="T9" fmla="*/ 82 h 334"/>
                  <a:gd name="T10" fmla="*/ 142 w 504"/>
                  <a:gd name="T11" fmla="*/ 10 h 334"/>
                  <a:gd name="T12" fmla="*/ 5 w 504"/>
                  <a:gd name="T13" fmla="*/ 104 h 334"/>
                  <a:gd name="T14" fmla="*/ 179 w 504"/>
                  <a:gd name="T15" fmla="*/ 10 h 334"/>
                  <a:gd name="T16" fmla="*/ 6 w 504"/>
                  <a:gd name="T17" fmla="*/ 127 h 334"/>
                  <a:gd name="T18" fmla="*/ 222 w 504"/>
                  <a:gd name="T19" fmla="*/ 10 h 334"/>
                  <a:gd name="T20" fmla="*/ 5 w 504"/>
                  <a:gd name="T21" fmla="*/ 151 h 334"/>
                  <a:gd name="T22" fmla="*/ 262 w 504"/>
                  <a:gd name="T23" fmla="*/ 10 h 334"/>
                  <a:gd name="T24" fmla="*/ 5 w 504"/>
                  <a:gd name="T25" fmla="*/ 175 h 334"/>
                  <a:gd name="T26" fmla="*/ 306 w 504"/>
                  <a:gd name="T27" fmla="*/ 10 h 334"/>
                  <a:gd name="T28" fmla="*/ 5 w 504"/>
                  <a:gd name="T29" fmla="*/ 200 h 334"/>
                  <a:gd name="T30" fmla="*/ 345 w 504"/>
                  <a:gd name="T31" fmla="*/ 10 h 334"/>
                  <a:gd name="T32" fmla="*/ 5 w 504"/>
                  <a:gd name="T33" fmla="*/ 222 h 334"/>
                  <a:gd name="T34" fmla="*/ 387 w 504"/>
                  <a:gd name="T35" fmla="*/ 10 h 334"/>
                  <a:gd name="T36" fmla="*/ 6 w 504"/>
                  <a:gd name="T37" fmla="*/ 245 h 334"/>
                  <a:gd name="T38" fmla="*/ 424 w 504"/>
                  <a:gd name="T39" fmla="*/ 10 h 334"/>
                  <a:gd name="T40" fmla="*/ 16 w 504"/>
                  <a:gd name="T41" fmla="*/ 262 h 334"/>
                  <a:gd name="T42" fmla="*/ 465 w 504"/>
                  <a:gd name="T43" fmla="*/ 10 h 334"/>
                  <a:gd name="T44" fmla="*/ 37 w 504"/>
                  <a:gd name="T45" fmla="*/ 272 h 334"/>
                  <a:gd name="T46" fmla="*/ 488 w 504"/>
                  <a:gd name="T47" fmla="*/ 19 h 334"/>
                  <a:gd name="T48" fmla="*/ 76 w 504"/>
                  <a:gd name="T49" fmla="*/ 271 h 334"/>
                  <a:gd name="T50" fmla="*/ 498 w 504"/>
                  <a:gd name="T51" fmla="*/ 35 h 334"/>
                  <a:gd name="T52" fmla="*/ 113 w 504"/>
                  <a:gd name="T53" fmla="*/ 272 h 334"/>
                  <a:gd name="T54" fmla="*/ 499 w 504"/>
                  <a:gd name="T55" fmla="*/ 57 h 334"/>
                  <a:gd name="T56" fmla="*/ 156 w 504"/>
                  <a:gd name="T57" fmla="*/ 271 h 334"/>
                  <a:gd name="T58" fmla="*/ 500 w 504"/>
                  <a:gd name="T59" fmla="*/ 81 h 334"/>
                  <a:gd name="T60" fmla="*/ 195 w 504"/>
                  <a:gd name="T61" fmla="*/ 272 h 334"/>
                  <a:gd name="T62" fmla="*/ 499 w 504"/>
                  <a:gd name="T63" fmla="*/ 104 h 334"/>
                  <a:gd name="T64" fmla="*/ 235 w 504"/>
                  <a:gd name="T65" fmla="*/ 272 h 334"/>
                  <a:gd name="T66" fmla="*/ 500 w 504"/>
                  <a:gd name="T67" fmla="*/ 128 h 334"/>
                  <a:gd name="T68" fmla="*/ 274 w 504"/>
                  <a:gd name="T69" fmla="*/ 272 h 334"/>
                  <a:gd name="T70" fmla="*/ 499 w 504"/>
                  <a:gd name="T71" fmla="*/ 149 h 334"/>
                  <a:gd name="T72" fmla="*/ 312 w 504"/>
                  <a:gd name="T73" fmla="*/ 271 h 334"/>
                  <a:gd name="T74" fmla="*/ 499 w 504"/>
                  <a:gd name="T75" fmla="*/ 171 h 334"/>
                  <a:gd name="T76" fmla="*/ 349 w 504"/>
                  <a:gd name="T77" fmla="*/ 272 h 334"/>
                  <a:gd name="T78" fmla="*/ 499 w 504"/>
                  <a:gd name="T79" fmla="*/ 193 h 334"/>
                  <a:gd name="T80" fmla="*/ 353 w 504"/>
                  <a:gd name="T81" fmla="*/ 291 h 334"/>
                  <a:gd name="T82" fmla="*/ 498 w 504"/>
                  <a:gd name="T83" fmla="*/ 215 h 334"/>
                  <a:gd name="T84" fmla="*/ 352 w 504"/>
                  <a:gd name="T85" fmla="*/ 317 h 334"/>
                  <a:gd name="T86" fmla="*/ 401 w 504"/>
                  <a:gd name="T87" fmla="*/ 296 h 334"/>
                  <a:gd name="T88" fmla="*/ 361 w 504"/>
                  <a:gd name="T8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4" h="334">
                    <a:moveTo>
                      <a:pt x="16" y="19"/>
                    </a:moveTo>
                    <a:cubicBezTo>
                      <a:pt x="16" y="19"/>
                      <a:pt x="28" y="12"/>
                      <a:pt x="28" y="12"/>
                    </a:cubicBezTo>
                    <a:cubicBezTo>
                      <a:pt x="28" y="13"/>
                      <a:pt x="7" y="31"/>
                      <a:pt x="7" y="32"/>
                    </a:cubicBezTo>
                    <a:cubicBezTo>
                      <a:pt x="7" y="33"/>
                      <a:pt x="45" y="9"/>
                      <a:pt x="45" y="10"/>
                    </a:cubicBezTo>
                    <a:cubicBezTo>
                      <a:pt x="46" y="11"/>
                      <a:pt x="5" y="39"/>
                      <a:pt x="6" y="40"/>
                    </a:cubicBezTo>
                    <a:cubicBezTo>
                      <a:pt x="7" y="41"/>
                      <a:pt x="56" y="9"/>
                      <a:pt x="57" y="10"/>
                    </a:cubicBezTo>
                    <a:cubicBezTo>
                      <a:pt x="58" y="11"/>
                      <a:pt x="5" y="47"/>
                      <a:pt x="5" y="48"/>
                    </a:cubicBezTo>
                    <a:cubicBezTo>
                      <a:pt x="6" y="50"/>
                      <a:pt x="71" y="9"/>
                      <a:pt x="72" y="10"/>
                    </a:cubicBezTo>
                    <a:cubicBezTo>
                      <a:pt x="73" y="11"/>
                      <a:pt x="4" y="56"/>
                      <a:pt x="5" y="57"/>
                    </a:cubicBezTo>
                    <a:cubicBezTo>
                      <a:pt x="6" y="58"/>
                      <a:pt x="84" y="8"/>
                      <a:pt x="86" y="10"/>
                    </a:cubicBezTo>
                    <a:cubicBezTo>
                      <a:pt x="87" y="12"/>
                      <a:pt x="5" y="62"/>
                      <a:pt x="6" y="64"/>
                    </a:cubicBezTo>
                    <a:cubicBezTo>
                      <a:pt x="7" y="66"/>
                      <a:pt x="98" y="8"/>
                      <a:pt x="99" y="10"/>
                    </a:cubicBezTo>
                    <a:cubicBezTo>
                      <a:pt x="100" y="12"/>
                      <a:pt x="4" y="72"/>
                      <a:pt x="5" y="73"/>
                    </a:cubicBezTo>
                    <a:cubicBezTo>
                      <a:pt x="6" y="75"/>
                      <a:pt x="112" y="8"/>
                      <a:pt x="114" y="10"/>
                    </a:cubicBezTo>
                    <a:cubicBezTo>
                      <a:pt x="115" y="13"/>
                      <a:pt x="4" y="79"/>
                      <a:pt x="5" y="82"/>
                    </a:cubicBezTo>
                    <a:cubicBezTo>
                      <a:pt x="7" y="84"/>
                      <a:pt x="128" y="8"/>
                      <a:pt x="129" y="10"/>
                    </a:cubicBezTo>
                    <a:cubicBezTo>
                      <a:pt x="131" y="13"/>
                      <a:pt x="4" y="86"/>
                      <a:pt x="6" y="88"/>
                    </a:cubicBezTo>
                    <a:cubicBezTo>
                      <a:pt x="7" y="90"/>
                      <a:pt x="140" y="8"/>
                      <a:pt x="142" y="10"/>
                    </a:cubicBezTo>
                    <a:cubicBezTo>
                      <a:pt x="143" y="13"/>
                      <a:pt x="4" y="93"/>
                      <a:pt x="6" y="95"/>
                    </a:cubicBezTo>
                    <a:cubicBezTo>
                      <a:pt x="8" y="99"/>
                      <a:pt x="151" y="7"/>
                      <a:pt x="153" y="10"/>
                    </a:cubicBezTo>
                    <a:cubicBezTo>
                      <a:pt x="155" y="14"/>
                      <a:pt x="3" y="101"/>
                      <a:pt x="5" y="104"/>
                    </a:cubicBezTo>
                    <a:cubicBezTo>
                      <a:pt x="7" y="107"/>
                      <a:pt x="165" y="8"/>
                      <a:pt x="166" y="10"/>
                    </a:cubicBezTo>
                    <a:cubicBezTo>
                      <a:pt x="168" y="14"/>
                      <a:pt x="4" y="107"/>
                      <a:pt x="6" y="110"/>
                    </a:cubicBezTo>
                    <a:cubicBezTo>
                      <a:pt x="8" y="113"/>
                      <a:pt x="177" y="8"/>
                      <a:pt x="179" y="10"/>
                    </a:cubicBezTo>
                    <a:cubicBezTo>
                      <a:pt x="181" y="14"/>
                      <a:pt x="4" y="115"/>
                      <a:pt x="6" y="118"/>
                    </a:cubicBezTo>
                    <a:cubicBezTo>
                      <a:pt x="8" y="123"/>
                      <a:pt x="191" y="6"/>
                      <a:pt x="193" y="10"/>
                    </a:cubicBezTo>
                    <a:cubicBezTo>
                      <a:pt x="196" y="15"/>
                      <a:pt x="4" y="124"/>
                      <a:pt x="6" y="127"/>
                    </a:cubicBezTo>
                    <a:cubicBezTo>
                      <a:pt x="8" y="131"/>
                      <a:pt x="206" y="6"/>
                      <a:pt x="209" y="10"/>
                    </a:cubicBezTo>
                    <a:cubicBezTo>
                      <a:pt x="211" y="14"/>
                      <a:pt x="3" y="132"/>
                      <a:pt x="5" y="136"/>
                    </a:cubicBezTo>
                    <a:cubicBezTo>
                      <a:pt x="8" y="140"/>
                      <a:pt x="220" y="7"/>
                      <a:pt x="222" y="10"/>
                    </a:cubicBezTo>
                    <a:cubicBezTo>
                      <a:pt x="224" y="14"/>
                      <a:pt x="3" y="140"/>
                      <a:pt x="5" y="144"/>
                    </a:cubicBezTo>
                    <a:cubicBezTo>
                      <a:pt x="8" y="148"/>
                      <a:pt x="234" y="5"/>
                      <a:pt x="237" y="10"/>
                    </a:cubicBezTo>
                    <a:cubicBezTo>
                      <a:pt x="239" y="14"/>
                      <a:pt x="3" y="146"/>
                      <a:pt x="5" y="151"/>
                    </a:cubicBezTo>
                    <a:cubicBezTo>
                      <a:pt x="8" y="156"/>
                      <a:pt x="246" y="6"/>
                      <a:pt x="249" y="10"/>
                    </a:cubicBezTo>
                    <a:cubicBezTo>
                      <a:pt x="252" y="16"/>
                      <a:pt x="2" y="154"/>
                      <a:pt x="5" y="159"/>
                    </a:cubicBezTo>
                    <a:cubicBezTo>
                      <a:pt x="8" y="165"/>
                      <a:pt x="259" y="4"/>
                      <a:pt x="262" y="10"/>
                    </a:cubicBezTo>
                    <a:cubicBezTo>
                      <a:pt x="265" y="15"/>
                      <a:pt x="3" y="161"/>
                      <a:pt x="6" y="167"/>
                    </a:cubicBezTo>
                    <a:cubicBezTo>
                      <a:pt x="10" y="173"/>
                      <a:pt x="273" y="4"/>
                      <a:pt x="277" y="10"/>
                    </a:cubicBezTo>
                    <a:cubicBezTo>
                      <a:pt x="280" y="15"/>
                      <a:pt x="2" y="169"/>
                      <a:pt x="5" y="175"/>
                    </a:cubicBezTo>
                    <a:cubicBezTo>
                      <a:pt x="8" y="180"/>
                      <a:pt x="287" y="4"/>
                      <a:pt x="291" y="10"/>
                    </a:cubicBezTo>
                    <a:cubicBezTo>
                      <a:pt x="294" y="16"/>
                      <a:pt x="2" y="177"/>
                      <a:pt x="5" y="183"/>
                    </a:cubicBezTo>
                    <a:cubicBezTo>
                      <a:pt x="9" y="190"/>
                      <a:pt x="303" y="4"/>
                      <a:pt x="306" y="10"/>
                    </a:cubicBezTo>
                    <a:cubicBezTo>
                      <a:pt x="309" y="15"/>
                      <a:pt x="1" y="184"/>
                      <a:pt x="5" y="191"/>
                    </a:cubicBezTo>
                    <a:cubicBezTo>
                      <a:pt x="9" y="196"/>
                      <a:pt x="315" y="5"/>
                      <a:pt x="318" y="10"/>
                    </a:cubicBezTo>
                    <a:cubicBezTo>
                      <a:pt x="322" y="16"/>
                      <a:pt x="1" y="193"/>
                      <a:pt x="5" y="200"/>
                    </a:cubicBezTo>
                    <a:cubicBezTo>
                      <a:pt x="9" y="207"/>
                      <a:pt x="330" y="4"/>
                      <a:pt x="334" y="10"/>
                    </a:cubicBezTo>
                    <a:cubicBezTo>
                      <a:pt x="337" y="16"/>
                      <a:pt x="2" y="199"/>
                      <a:pt x="6" y="206"/>
                    </a:cubicBezTo>
                    <a:cubicBezTo>
                      <a:pt x="9" y="212"/>
                      <a:pt x="341" y="3"/>
                      <a:pt x="345" y="10"/>
                    </a:cubicBezTo>
                    <a:cubicBezTo>
                      <a:pt x="349" y="17"/>
                      <a:pt x="1" y="209"/>
                      <a:pt x="5" y="216"/>
                    </a:cubicBezTo>
                    <a:cubicBezTo>
                      <a:pt x="9" y="224"/>
                      <a:pt x="357" y="3"/>
                      <a:pt x="361" y="10"/>
                    </a:cubicBezTo>
                    <a:cubicBezTo>
                      <a:pt x="364" y="17"/>
                      <a:pt x="0" y="214"/>
                      <a:pt x="5" y="222"/>
                    </a:cubicBezTo>
                    <a:cubicBezTo>
                      <a:pt x="9" y="229"/>
                      <a:pt x="368" y="1"/>
                      <a:pt x="373" y="10"/>
                    </a:cubicBezTo>
                    <a:cubicBezTo>
                      <a:pt x="379" y="19"/>
                      <a:pt x="3" y="224"/>
                      <a:pt x="6" y="230"/>
                    </a:cubicBezTo>
                    <a:cubicBezTo>
                      <a:pt x="11" y="239"/>
                      <a:pt x="383" y="2"/>
                      <a:pt x="387" y="10"/>
                    </a:cubicBezTo>
                    <a:cubicBezTo>
                      <a:pt x="392" y="18"/>
                      <a:pt x="0" y="229"/>
                      <a:pt x="5" y="238"/>
                    </a:cubicBezTo>
                    <a:cubicBezTo>
                      <a:pt x="9" y="245"/>
                      <a:pt x="396" y="3"/>
                      <a:pt x="400" y="10"/>
                    </a:cubicBezTo>
                    <a:cubicBezTo>
                      <a:pt x="404" y="16"/>
                      <a:pt x="2" y="237"/>
                      <a:pt x="6" y="245"/>
                    </a:cubicBezTo>
                    <a:cubicBezTo>
                      <a:pt x="12" y="255"/>
                      <a:pt x="408" y="0"/>
                      <a:pt x="413" y="10"/>
                    </a:cubicBezTo>
                    <a:cubicBezTo>
                      <a:pt x="419" y="20"/>
                      <a:pt x="3" y="242"/>
                      <a:pt x="8" y="251"/>
                    </a:cubicBezTo>
                    <a:cubicBezTo>
                      <a:pt x="13" y="259"/>
                      <a:pt x="420" y="3"/>
                      <a:pt x="424" y="10"/>
                    </a:cubicBezTo>
                    <a:cubicBezTo>
                      <a:pt x="429" y="19"/>
                      <a:pt x="6" y="248"/>
                      <a:pt x="12" y="257"/>
                    </a:cubicBezTo>
                    <a:cubicBezTo>
                      <a:pt x="17" y="266"/>
                      <a:pt x="436" y="3"/>
                      <a:pt x="440" y="10"/>
                    </a:cubicBezTo>
                    <a:cubicBezTo>
                      <a:pt x="444" y="17"/>
                      <a:pt x="11" y="252"/>
                      <a:pt x="16" y="262"/>
                    </a:cubicBezTo>
                    <a:cubicBezTo>
                      <a:pt x="22" y="272"/>
                      <a:pt x="447" y="1"/>
                      <a:pt x="452" y="10"/>
                    </a:cubicBezTo>
                    <a:cubicBezTo>
                      <a:pt x="458" y="20"/>
                      <a:pt x="15" y="256"/>
                      <a:pt x="21" y="266"/>
                    </a:cubicBezTo>
                    <a:cubicBezTo>
                      <a:pt x="27" y="276"/>
                      <a:pt x="459" y="0"/>
                      <a:pt x="465" y="10"/>
                    </a:cubicBezTo>
                    <a:cubicBezTo>
                      <a:pt x="470" y="19"/>
                      <a:pt x="22" y="260"/>
                      <a:pt x="27" y="270"/>
                    </a:cubicBezTo>
                    <a:cubicBezTo>
                      <a:pt x="32" y="278"/>
                      <a:pt x="470" y="4"/>
                      <a:pt x="474" y="11"/>
                    </a:cubicBezTo>
                    <a:cubicBezTo>
                      <a:pt x="480" y="21"/>
                      <a:pt x="32" y="263"/>
                      <a:pt x="37" y="272"/>
                    </a:cubicBezTo>
                    <a:cubicBezTo>
                      <a:pt x="43" y="281"/>
                      <a:pt x="477" y="5"/>
                      <a:pt x="483" y="15"/>
                    </a:cubicBezTo>
                    <a:cubicBezTo>
                      <a:pt x="488" y="25"/>
                      <a:pt x="44" y="261"/>
                      <a:pt x="50" y="272"/>
                    </a:cubicBezTo>
                    <a:cubicBezTo>
                      <a:pt x="55" y="281"/>
                      <a:pt x="482" y="8"/>
                      <a:pt x="488" y="19"/>
                    </a:cubicBezTo>
                    <a:cubicBezTo>
                      <a:pt x="494" y="29"/>
                      <a:pt x="58" y="265"/>
                      <a:pt x="61" y="272"/>
                    </a:cubicBezTo>
                    <a:cubicBezTo>
                      <a:pt x="67" y="282"/>
                      <a:pt x="488" y="13"/>
                      <a:pt x="493" y="23"/>
                    </a:cubicBezTo>
                    <a:cubicBezTo>
                      <a:pt x="498" y="32"/>
                      <a:pt x="71" y="264"/>
                      <a:pt x="76" y="271"/>
                    </a:cubicBezTo>
                    <a:cubicBezTo>
                      <a:pt x="80" y="279"/>
                      <a:pt x="491" y="20"/>
                      <a:pt x="496" y="29"/>
                    </a:cubicBezTo>
                    <a:cubicBezTo>
                      <a:pt x="500" y="35"/>
                      <a:pt x="83" y="262"/>
                      <a:pt x="88" y="272"/>
                    </a:cubicBezTo>
                    <a:cubicBezTo>
                      <a:pt x="93" y="280"/>
                      <a:pt x="493" y="27"/>
                      <a:pt x="498" y="35"/>
                    </a:cubicBezTo>
                    <a:cubicBezTo>
                      <a:pt x="502" y="42"/>
                      <a:pt x="96" y="264"/>
                      <a:pt x="101" y="272"/>
                    </a:cubicBezTo>
                    <a:cubicBezTo>
                      <a:pt x="105" y="279"/>
                      <a:pt x="495" y="35"/>
                      <a:pt x="499" y="42"/>
                    </a:cubicBezTo>
                    <a:cubicBezTo>
                      <a:pt x="504" y="50"/>
                      <a:pt x="108" y="263"/>
                      <a:pt x="113" y="272"/>
                    </a:cubicBezTo>
                    <a:cubicBezTo>
                      <a:pt x="118" y="281"/>
                      <a:pt x="495" y="41"/>
                      <a:pt x="499" y="49"/>
                    </a:cubicBezTo>
                    <a:cubicBezTo>
                      <a:pt x="503" y="56"/>
                      <a:pt x="124" y="265"/>
                      <a:pt x="128" y="272"/>
                    </a:cubicBezTo>
                    <a:cubicBezTo>
                      <a:pt x="133" y="280"/>
                      <a:pt x="494" y="48"/>
                      <a:pt x="499" y="57"/>
                    </a:cubicBezTo>
                    <a:cubicBezTo>
                      <a:pt x="504" y="65"/>
                      <a:pt x="137" y="265"/>
                      <a:pt x="140" y="272"/>
                    </a:cubicBezTo>
                    <a:cubicBezTo>
                      <a:pt x="145" y="279"/>
                      <a:pt x="494" y="58"/>
                      <a:pt x="498" y="65"/>
                    </a:cubicBezTo>
                    <a:cubicBezTo>
                      <a:pt x="502" y="71"/>
                      <a:pt x="152" y="264"/>
                      <a:pt x="156" y="271"/>
                    </a:cubicBezTo>
                    <a:cubicBezTo>
                      <a:pt x="160" y="278"/>
                      <a:pt x="494" y="65"/>
                      <a:pt x="499" y="73"/>
                    </a:cubicBezTo>
                    <a:cubicBezTo>
                      <a:pt x="502" y="79"/>
                      <a:pt x="165" y="266"/>
                      <a:pt x="169" y="272"/>
                    </a:cubicBezTo>
                    <a:cubicBezTo>
                      <a:pt x="172" y="277"/>
                      <a:pt x="496" y="74"/>
                      <a:pt x="500" y="81"/>
                    </a:cubicBezTo>
                    <a:cubicBezTo>
                      <a:pt x="504" y="87"/>
                      <a:pt x="179" y="266"/>
                      <a:pt x="182" y="271"/>
                    </a:cubicBezTo>
                    <a:cubicBezTo>
                      <a:pt x="185" y="277"/>
                      <a:pt x="495" y="80"/>
                      <a:pt x="500" y="87"/>
                    </a:cubicBezTo>
                    <a:cubicBezTo>
                      <a:pt x="504" y="94"/>
                      <a:pt x="192" y="266"/>
                      <a:pt x="195" y="272"/>
                    </a:cubicBezTo>
                    <a:cubicBezTo>
                      <a:pt x="198" y="277"/>
                      <a:pt x="495" y="91"/>
                      <a:pt x="498" y="96"/>
                    </a:cubicBezTo>
                    <a:cubicBezTo>
                      <a:pt x="501" y="101"/>
                      <a:pt x="206" y="266"/>
                      <a:pt x="209" y="272"/>
                    </a:cubicBezTo>
                    <a:cubicBezTo>
                      <a:pt x="213" y="278"/>
                      <a:pt x="495" y="98"/>
                      <a:pt x="499" y="104"/>
                    </a:cubicBezTo>
                    <a:cubicBezTo>
                      <a:pt x="503" y="111"/>
                      <a:pt x="220" y="266"/>
                      <a:pt x="223" y="272"/>
                    </a:cubicBezTo>
                    <a:cubicBezTo>
                      <a:pt x="227" y="278"/>
                      <a:pt x="495" y="107"/>
                      <a:pt x="499" y="113"/>
                    </a:cubicBezTo>
                    <a:cubicBezTo>
                      <a:pt x="503" y="119"/>
                      <a:pt x="232" y="267"/>
                      <a:pt x="235" y="272"/>
                    </a:cubicBezTo>
                    <a:cubicBezTo>
                      <a:pt x="239" y="279"/>
                      <a:pt x="496" y="113"/>
                      <a:pt x="500" y="119"/>
                    </a:cubicBezTo>
                    <a:cubicBezTo>
                      <a:pt x="503" y="125"/>
                      <a:pt x="248" y="268"/>
                      <a:pt x="250" y="272"/>
                    </a:cubicBezTo>
                    <a:cubicBezTo>
                      <a:pt x="253" y="277"/>
                      <a:pt x="497" y="124"/>
                      <a:pt x="500" y="128"/>
                    </a:cubicBezTo>
                    <a:cubicBezTo>
                      <a:pt x="503" y="134"/>
                      <a:pt x="259" y="266"/>
                      <a:pt x="262" y="272"/>
                    </a:cubicBezTo>
                    <a:cubicBezTo>
                      <a:pt x="265" y="276"/>
                      <a:pt x="495" y="130"/>
                      <a:pt x="499" y="135"/>
                    </a:cubicBezTo>
                    <a:cubicBezTo>
                      <a:pt x="501" y="141"/>
                      <a:pt x="272" y="267"/>
                      <a:pt x="274" y="272"/>
                    </a:cubicBezTo>
                    <a:cubicBezTo>
                      <a:pt x="276" y="275"/>
                      <a:pt x="496" y="137"/>
                      <a:pt x="499" y="142"/>
                    </a:cubicBezTo>
                    <a:cubicBezTo>
                      <a:pt x="501" y="146"/>
                      <a:pt x="285" y="268"/>
                      <a:pt x="287" y="272"/>
                    </a:cubicBezTo>
                    <a:cubicBezTo>
                      <a:pt x="289" y="276"/>
                      <a:pt x="496" y="144"/>
                      <a:pt x="499" y="149"/>
                    </a:cubicBezTo>
                    <a:cubicBezTo>
                      <a:pt x="500" y="152"/>
                      <a:pt x="298" y="268"/>
                      <a:pt x="300" y="272"/>
                    </a:cubicBezTo>
                    <a:cubicBezTo>
                      <a:pt x="302" y="275"/>
                      <a:pt x="498" y="153"/>
                      <a:pt x="500" y="156"/>
                    </a:cubicBezTo>
                    <a:cubicBezTo>
                      <a:pt x="502" y="160"/>
                      <a:pt x="310" y="267"/>
                      <a:pt x="312" y="271"/>
                    </a:cubicBezTo>
                    <a:cubicBezTo>
                      <a:pt x="315" y="276"/>
                      <a:pt x="497" y="160"/>
                      <a:pt x="499" y="163"/>
                    </a:cubicBezTo>
                    <a:cubicBezTo>
                      <a:pt x="501" y="166"/>
                      <a:pt x="323" y="268"/>
                      <a:pt x="325" y="271"/>
                    </a:cubicBezTo>
                    <a:cubicBezTo>
                      <a:pt x="328" y="276"/>
                      <a:pt x="497" y="167"/>
                      <a:pt x="499" y="171"/>
                    </a:cubicBezTo>
                    <a:cubicBezTo>
                      <a:pt x="501" y="173"/>
                      <a:pt x="335" y="269"/>
                      <a:pt x="336" y="272"/>
                    </a:cubicBezTo>
                    <a:cubicBezTo>
                      <a:pt x="338" y="275"/>
                      <a:pt x="497" y="175"/>
                      <a:pt x="499" y="178"/>
                    </a:cubicBezTo>
                    <a:cubicBezTo>
                      <a:pt x="501" y="182"/>
                      <a:pt x="347" y="268"/>
                      <a:pt x="349" y="272"/>
                    </a:cubicBezTo>
                    <a:cubicBezTo>
                      <a:pt x="351" y="275"/>
                      <a:pt x="498" y="181"/>
                      <a:pt x="500" y="185"/>
                    </a:cubicBezTo>
                    <a:cubicBezTo>
                      <a:pt x="502" y="188"/>
                      <a:pt x="355" y="272"/>
                      <a:pt x="356" y="275"/>
                    </a:cubicBezTo>
                    <a:cubicBezTo>
                      <a:pt x="358" y="277"/>
                      <a:pt x="497" y="190"/>
                      <a:pt x="499" y="193"/>
                    </a:cubicBezTo>
                    <a:cubicBezTo>
                      <a:pt x="500" y="195"/>
                      <a:pt x="352" y="280"/>
                      <a:pt x="354" y="283"/>
                    </a:cubicBezTo>
                    <a:cubicBezTo>
                      <a:pt x="355" y="285"/>
                      <a:pt x="498" y="196"/>
                      <a:pt x="499" y="199"/>
                    </a:cubicBezTo>
                    <a:cubicBezTo>
                      <a:pt x="502" y="203"/>
                      <a:pt x="351" y="288"/>
                      <a:pt x="353" y="291"/>
                    </a:cubicBezTo>
                    <a:cubicBezTo>
                      <a:pt x="354" y="294"/>
                      <a:pt x="497" y="204"/>
                      <a:pt x="499" y="207"/>
                    </a:cubicBezTo>
                    <a:cubicBezTo>
                      <a:pt x="501" y="210"/>
                      <a:pt x="351" y="297"/>
                      <a:pt x="352" y="299"/>
                    </a:cubicBezTo>
                    <a:cubicBezTo>
                      <a:pt x="354" y="302"/>
                      <a:pt x="497" y="212"/>
                      <a:pt x="498" y="215"/>
                    </a:cubicBezTo>
                    <a:cubicBezTo>
                      <a:pt x="500" y="218"/>
                      <a:pt x="351" y="305"/>
                      <a:pt x="352" y="308"/>
                    </a:cubicBezTo>
                    <a:cubicBezTo>
                      <a:pt x="354" y="311"/>
                      <a:pt x="497" y="220"/>
                      <a:pt x="499" y="223"/>
                    </a:cubicBezTo>
                    <a:cubicBezTo>
                      <a:pt x="501" y="226"/>
                      <a:pt x="350" y="314"/>
                      <a:pt x="352" y="317"/>
                    </a:cubicBezTo>
                    <a:cubicBezTo>
                      <a:pt x="352" y="318"/>
                      <a:pt x="411" y="281"/>
                      <a:pt x="412" y="282"/>
                    </a:cubicBezTo>
                    <a:cubicBezTo>
                      <a:pt x="413" y="284"/>
                      <a:pt x="351" y="323"/>
                      <a:pt x="352" y="324"/>
                    </a:cubicBezTo>
                    <a:cubicBezTo>
                      <a:pt x="352" y="325"/>
                      <a:pt x="401" y="295"/>
                      <a:pt x="401" y="296"/>
                    </a:cubicBezTo>
                    <a:cubicBezTo>
                      <a:pt x="402" y="297"/>
                      <a:pt x="354" y="329"/>
                      <a:pt x="355" y="330"/>
                    </a:cubicBezTo>
                    <a:cubicBezTo>
                      <a:pt x="355" y="331"/>
                      <a:pt x="389" y="310"/>
                      <a:pt x="389" y="311"/>
                    </a:cubicBezTo>
                    <a:cubicBezTo>
                      <a:pt x="389" y="311"/>
                      <a:pt x="360" y="333"/>
                      <a:pt x="361" y="334"/>
                    </a:cubicBezTo>
                    <a:cubicBezTo>
                      <a:pt x="361" y="334"/>
                      <a:pt x="376" y="324"/>
                      <a:pt x="376" y="325"/>
                    </a:cubicBezTo>
                  </a:path>
                </a:pathLst>
              </a:custGeom>
              <a:noFill/>
              <a:ln w="12" cap="rnd">
                <a:solidFill>
                  <a:srgbClr val="26890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black"/>
                  </a:solidFill>
                  <a:effectLst/>
                  <a:uLnTx/>
                  <a:uFillTx/>
                </a:endParaRPr>
              </a:p>
            </p:txBody>
          </p:sp>
        </p:grpSp>
        <p:sp>
          <p:nvSpPr>
            <p:cNvPr id="22" name="Rounded Rectangle 71">
              <a:extLst>
                <a:ext uri="{FF2B5EF4-FFF2-40B4-BE49-F238E27FC236}">
                  <a16:creationId xmlns:a16="http://schemas.microsoft.com/office/drawing/2014/main" id="{354F107D-46C8-35DE-8A77-7C119F276459}"/>
                </a:ext>
              </a:extLst>
            </p:cNvPr>
            <p:cNvSpPr/>
            <p:nvPr/>
          </p:nvSpPr>
          <p:spPr>
            <a:xfrm rot="10800000">
              <a:off x="583327" y="1418897"/>
              <a:ext cx="2695904" cy="1661629"/>
            </a:xfrm>
            <a:prstGeom prst="roundRect">
              <a:avLst>
                <a:gd name="adj" fmla="val 4832"/>
              </a:avLst>
            </a:prstGeom>
            <a:solidFill>
              <a:sysClr val="window" lastClr="FFFFFF"/>
            </a:solidFill>
            <a:ln w="12700" cap="flat" cmpd="sng" algn="ctr">
              <a:solidFill>
                <a:srgbClr val="0D8390">
                  <a:lumMod val="20000"/>
                  <a:lumOff val="80000"/>
                </a:srgbClr>
              </a:solidFill>
              <a:prstDash val="solid"/>
            </a:ln>
            <a:effectLst/>
          </p:spPr>
          <p:txBody>
            <a:bodyPr lIns="137160" tIns="91440" r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fr-FR" sz="1600" i="1" kern="0" dirty="0">
                  <a:solidFill>
                    <a:srgbClr val="26890D"/>
                  </a:solidFill>
                  <a:latin typeface="Calibri"/>
                </a:rPr>
                <a:t>La création d’extension donne au lecteur une information plus précise sur le contenu de la ligne sans avoir besoin de consulter la note. </a:t>
              </a:r>
              <a:r>
                <a:rPr kumimoji="0" lang="fr-FR" sz="1600" b="0" i="1" u="none" strike="noStrike" kern="0" cap="none" spc="0" normalizeH="0" baseline="0" dirty="0">
                  <a:ln>
                    <a:noFill/>
                  </a:ln>
                  <a:solidFill>
                    <a:srgbClr val="26890D"/>
                  </a:solidFill>
                  <a:effectLst/>
                  <a:uLnTx/>
                  <a:uFillTx/>
                  <a:latin typeface="Calibri"/>
                  <a:ea typeface="+mn-ea"/>
                  <a:cs typeface="+mn-cs"/>
                </a:rPr>
                <a:t>La compo</a:t>
              </a:r>
              <a:r>
                <a:rPr lang="fr-FR" sz="1600" i="1" kern="0" dirty="0">
                  <a:solidFill>
                    <a:srgbClr val="26890D"/>
                  </a:solidFill>
                  <a:latin typeface="Calibri"/>
                </a:rPr>
                <a:t>sition de la ligne est identique sur les deux exercices.</a:t>
              </a:r>
              <a:endParaRPr kumimoji="0" lang="fr-FR" sz="1600" b="0" i="1" u="none" strike="noStrike" kern="0" cap="none" spc="0" normalizeH="0" baseline="0" dirty="0">
                <a:ln>
                  <a:noFill/>
                </a:ln>
                <a:solidFill>
                  <a:srgbClr val="26890D"/>
                </a:solidFill>
                <a:effectLst/>
                <a:uLnTx/>
                <a:uFillTx/>
                <a:latin typeface="Calibri"/>
                <a:ea typeface="+mn-ea"/>
                <a:cs typeface="+mn-cs"/>
              </a:endParaRPr>
            </a:p>
          </p:txBody>
        </p:sp>
      </p:grpSp>
      <p:grpSp>
        <p:nvGrpSpPr>
          <p:cNvPr id="2" name="Group 1">
            <a:extLst>
              <a:ext uri="{FF2B5EF4-FFF2-40B4-BE49-F238E27FC236}">
                <a16:creationId xmlns:a16="http://schemas.microsoft.com/office/drawing/2014/main" id="{1EBE1DFB-E2B2-AB7E-DF86-B782D784D961}"/>
              </a:ext>
            </a:extLst>
          </p:cNvPr>
          <p:cNvGrpSpPr/>
          <p:nvPr/>
        </p:nvGrpSpPr>
        <p:grpSpPr>
          <a:xfrm rot="10800000">
            <a:off x="6262394" y="4382963"/>
            <a:ext cx="5664253" cy="1661706"/>
            <a:chOff x="414338" y="1187943"/>
            <a:chExt cx="3027363" cy="2511697"/>
          </a:xfrm>
        </p:grpSpPr>
        <p:grpSp>
          <p:nvGrpSpPr>
            <p:cNvPr id="4" name="Group 3">
              <a:extLst>
                <a:ext uri="{FF2B5EF4-FFF2-40B4-BE49-F238E27FC236}">
                  <a16:creationId xmlns:a16="http://schemas.microsoft.com/office/drawing/2014/main" id="{3D32B3B6-F70C-04B6-36DF-F74EC8874D5E}"/>
                </a:ext>
              </a:extLst>
            </p:cNvPr>
            <p:cNvGrpSpPr/>
            <p:nvPr/>
          </p:nvGrpSpPr>
          <p:grpSpPr>
            <a:xfrm flipH="1">
              <a:off x="414338" y="1187943"/>
              <a:ext cx="3027363" cy="2511697"/>
              <a:chOff x="6134100" y="1103313"/>
              <a:chExt cx="3027363" cy="2006600"/>
            </a:xfrm>
          </p:grpSpPr>
          <p:sp>
            <p:nvSpPr>
              <p:cNvPr id="6" name="Freeform 72">
                <a:extLst>
                  <a:ext uri="{FF2B5EF4-FFF2-40B4-BE49-F238E27FC236}">
                    <a16:creationId xmlns:a16="http://schemas.microsoft.com/office/drawing/2014/main" id="{FD856E59-DBED-3CD1-3930-664AD10C5F07}"/>
                  </a:ext>
                </a:extLst>
              </p:cNvPr>
              <p:cNvSpPr>
                <a:spLocks/>
              </p:cNvSpPr>
              <p:nvPr/>
            </p:nvSpPr>
            <p:spPr bwMode="auto">
              <a:xfrm>
                <a:off x="8656638" y="2455863"/>
                <a:ext cx="481013" cy="293688"/>
              </a:xfrm>
              <a:custGeom>
                <a:avLst/>
                <a:gdLst>
                  <a:gd name="T0" fmla="*/ 0 w 80"/>
                  <a:gd name="T1" fmla="*/ 47 h 49"/>
                  <a:gd name="T2" fmla="*/ 79 w 80"/>
                  <a:gd name="T3" fmla="*/ 1 h 49"/>
                  <a:gd name="T4" fmla="*/ 16 w 80"/>
                  <a:gd name="T5" fmla="*/ 46 h 49"/>
                  <a:gd name="T6" fmla="*/ 79 w 80"/>
                  <a:gd name="T7" fmla="*/ 9 h 49"/>
                  <a:gd name="T8" fmla="*/ 28 w 80"/>
                  <a:gd name="T9" fmla="*/ 46 h 49"/>
                  <a:gd name="T10" fmla="*/ 79 w 80"/>
                  <a:gd name="T11" fmla="*/ 17 h 49"/>
                  <a:gd name="T12" fmla="*/ 39 w 80"/>
                  <a:gd name="T13" fmla="*/ 47 h 49"/>
                  <a:gd name="T14" fmla="*/ 78 w 80"/>
                  <a:gd name="T15" fmla="*/ 24 h 49"/>
                  <a:gd name="T16" fmla="*/ 54 w 80"/>
                  <a:gd name="T17" fmla="*/ 46 h 49"/>
                  <a:gd name="T18" fmla="*/ 70 w 80"/>
                  <a:gd name="T19" fmla="*/ 3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49">
                    <a:moveTo>
                      <a:pt x="0" y="47"/>
                    </a:moveTo>
                    <a:cubicBezTo>
                      <a:pt x="1" y="49"/>
                      <a:pt x="78" y="0"/>
                      <a:pt x="79" y="1"/>
                    </a:cubicBezTo>
                    <a:cubicBezTo>
                      <a:pt x="80" y="2"/>
                      <a:pt x="15" y="45"/>
                      <a:pt x="16" y="46"/>
                    </a:cubicBezTo>
                    <a:cubicBezTo>
                      <a:pt x="16" y="47"/>
                      <a:pt x="79" y="8"/>
                      <a:pt x="79" y="9"/>
                    </a:cubicBezTo>
                    <a:cubicBezTo>
                      <a:pt x="80" y="11"/>
                      <a:pt x="28" y="45"/>
                      <a:pt x="28" y="46"/>
                    </a:cubicBezTo>
                    <a:cubicBezTo>
                      <a:pt x="29" y="47"/>
                      <a:pt x="79" y="16"/>
                      <a:pt x="79" y="17"/>
                    </a:cubicBezTo>
                    <a:cubicBezTo>
                      <a:pt x="80" y="17"/>
                      <a:pt x="38" y="46"/>
                      <a:pt x="39" y="47"/>
                    </a:cubicBezTo>
                    <a:cubicBezTo>
                      <a:pt x="39" y="48"/>
                      <a:pt x="77" y="23"/>
                      <a:pt x="78" y="24"/>
                    </a:cubicBezTo>
                    <a:cubicBezTo>
                      <a:pt x="78" y="25"/>
                      <a:pt x="54" y="45"/>
                      <a:pt x="54" y="46"/>
                    </a:cubicBezTo>
                    <a:cubicBezTo>
                      <a:pt x="54" y="46"/>
                      <a:pt x="70" y="36"/>
                      <a:pt x="70" y="36"/>
                    </a:cubicBezTo>
                  </a:path>
                </a:pathLst>
              </a:custGeom>
              <a:noFill/>
              <a:ln w="12"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FF0000"/>
                  </a:solidFill>
                  <a:effectLst/>
                  <a:uLnTx/>
                  <a:uFillTx/>
                </a:endParaRPr>
              </a:p>
            </p:txBody>
          </p:sp>
          <p:sp>
            <p:nvSpPr>
              <p:cNvPr id="7" name="Freeform 73">
                <a:extLst>
                  <a:ext uri="{FF2B5EF4-FFF2-40B4-BE49-F238E27FC236}">
                    <a16:creationId xmlns:a16="http://schemas.microsoft.com/office/drawing/2014/main" id="{151A6AF1-EF88-5F74-9377-FA911C31F78C}"/>
                  </a:ext>
                </a:extLst>
              </p:cNvPr>
              <p:cNvSpPr>
                <a:spLocks/>
              </p:cNvSpPr>
              <p:nvPr/>
            </p:nvSpPr>
            <p:spPr bwMode="auto">
              <a:xfrm>
                <a:off x="6134100" y="1103313"/>
                <a:ext cx="3027363" cy="2006600"/>
              </a:xfrm>
              <a:custGeom>
                <a:avLst/>
                <a:gdLst>
                  <a:gd name="T0" fmla="*/ 7 w 504"/>
                  <a:gd name="T1" fmla="*/ 32 h 334"/>
                  <a:gd name="T2" fmla="*/ 57 w 504"/>
                  <a:gd name="T3" fmla="*/ 10 h 334"/>
                  <a:gd name="T4" fmla="*/ 5 w 504"/>
                  <a:gd name="T5" fmla="*/ 57 h 334"/>
                  <a:gd name="T6" fmla="*/ 99 w 504"/>
                  <a:gd name="T7" fmla="*/ 10 h 334"/>
                  <a:gd name="T8" fmla="*/ 5 w 504"/>
                  <a:gd name="T9" fmla="*/ 82 h 334"/>
                  <a:gd name="T10" fmla="*/ 142 w 504"/>
                  <a:gd name="T11" fmla="*/ 10 h 334"/>
                  <a:gd name="T12" fmla="*/ 5 w 504"/>
                  <a:gd name="T13" fmla="*/ 104 h 334"/>
                  <a:gd name="T14" fmla="*/ 179 w 504"/>
                  <a:gd name="T15" fmla="*/ 10 h 334"/>
                  <a:gd name="T16" fmla="*/ 6 w 504"/>
                  <a:gd name="T17" fmla="*/ 127 h 334"/>
                  <a:gd name="T18" fmla="*/ 222 w 504"/>
                  <a:gd name="T19" fmla="*/ 10 h 334"/>
                  <a:gd name="T20" fmla="*/ 5 w 504"/>
                  <a:gd name="T21" fmla="*/ 151 h 334"/>
                  <a:gd name="T22" fmla="*/ 262 w 504"/>
                  <a:gd name="T23" fmla="*/ 10 h 334"/>
                  <a:gd name="T24" fmla="*/ 5 w 504"/>
                  <a:gd name="T25" fmla="*/ 175 h 334"/>
                  <a:gd name="T26" fmla="*/ 306 w 504"/>
                  <a:gd name="T27" fmla="*/ 10 h 334"/>
                  <a:gd name="T28" fmla="*/ 5 w 504"/>
                  <a:gd name="T29" fmla="*/ 200 h 334"/>
                  <a:gd name="T30" fmla="*/ 345 w 504"/>
                  <a:gd name="T31" fmla="*/ 10 h 334"/>
                  <a:gd name="T32" fmla="*/ 5 w 504"/>
                  <a:gd name="T33" fmla="*/ 222 h 334"/>
                  <a:gd name="T34" fmla="*/ 387 w 504"/>
                  <a:gd name="T35" fmla="*/ 10 h 334"/>
                  <a:gd name="T36" fmla="*/ 6 w 504"/>
                  <a:gd name="T37" fmla="*/ 245 h 334"/>
                  <a:gd name="T38" fmla="*/ 424 w 504"/>
                  <a:gd name="T39" fmla="*/ 10 h 334"/>
                  <a:gd name="T40" fmla="*/ 16 w 504"/>
                  <a:gd name="T41" fmla="*/ 262 h 334"/>
                  <a:gd name="T42" fmla="*/ 465 w 504"/>
                  <a:gd name="T43" fmla="*/ 10 h 334"/>
                  <a:gd name="T44" fmla="*/ 37 w 504"/>
                  <a:gd name="T45" fmla="*/ 272 h 334"/>
                  <a:gd name="T46" fmla="*/ 488 w 504"/>
                  <a:gd name="T47" fmla="*/ 19 h 334"/>
                  <a:gd name="T48" fmla="*/ 76 w 504"/>
                  <a:gd name="T49" fmla="*/ 271 h 334"/>
                  <a:gd name="T50" fmla="*/ 498 w 504"/>
                  <a:gd name="T51" fmla="*/ 35 h 334"/>
                  <a:gd name="T52" fmla="*/ 113 w 504"/>
                  <a:gd name="T53" fmla="*/ 272 h 334"/>
                  <a:gd name="T54" fmla="*/ 499 w 504"/>
                  <a:gd name="T55" fmla="*/ 57 h 334"/>
                  <a:gd name="T56" fmla="*/ 156 w 504"/>
                  <a:gd name="T57" fmla="*/ 271 h 334"/>
                  <a:gd name="T58" fmla="*/ 500 w 504"/>
                  <a:gd name="T59" fmla="*/ 81 h 334"/>
                  <a:gd name="T60" fmla="*/ 195 w 504"/>
                  <a:gd name="T61" fmla="*/ 272 h 334"/>
                  <a:gd name="T62" fmla="*/ 499 w 504"/>
                  <a:gd name="T63" fmla="*/ 104 h 334"/>
                  <a:gd name="T64" fmla="*/ 235 w 504"/>
                  <a:gd name="T65" fmla="*/ 272 h 334"/>
                  <a:gd name="T66" fmla="*/ 500 w 504"/>
                  <a:gd name="T67" fmla="*/ 128 h 334"/>
                  <a:gd name="T68" fmla="*/ 274 w 504"/>
                  <a:gd name="T69" fmla="*/ 272 h 334"/>
                  <a:gd name="T70" fmla="*/ 499 w 504"/>
                  <a:gd name="T71" fmla="*/ 149 h 334"/>
                  <a:gd name="T72" fmla="*/ 312 w 504"/>
                  <a:gd name="T73" fmla="*/ 271 h 334"/>
                  <a:gd name="T74" fmla="*/ 499 w 504"/>
                  <a:gd name="T75" fmla="*/ 171 h 334"/>
                  <a:gd name="T76" fmla="*/ 349 w 504"/>
                  <a:gd name="T77" fmla="*/ 272 h 334"/>
                  <a:gd name="T78" fmla="*/ 499 w 504"/>
                  <a:gd name="T79" fmla="*/ 193 h 334"/>
                  <a:gd name="T80" fmla="*/ 353 w 504"/>
                  <a:gd name="T81" fmla="*/ 291 h 334"/>
                  <a:gd name="T82" fmla="*/ 498 w 504"/>
                  <a:gd name="T83" fmla="*/ 215 h 334"/>
                  <a:gd name="T84" fmla="*/ 352 w 504"/>
                  <a:gd name="T85" fmla="*/ 317 h 334"/>
                  <a:gd name="T86" fmla="*/ 401 w 504"/>
                  <a:gd name="T87" fmla="*/ 296 h 334"/>
                  <a:gd name="T88" fmla="*/ 361 w 504"/>
                  <a:gd name="T8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4" h="334">
                    <a:moveTo>
                      <a:pt x="16" y="19"/>
                    </a:moveTo>
                    <a:cubicBezTo>
                      <a:pt x="16" y="19"/>
                      <a:pt x="28" y="12"/>
                      <a:pt x="28" y="12"/>
                    </a:cubicBezTo>
                    <a:cubicBezTo>
                      <a:pt x="28" y="13"/>
                      <a:pt x="7" y="31"/>
                      <a:pt x="7" y="32"/>
                    </a:cubicBezTo>
                    <a:cubicBezTo>
                      <a:pt x="7" y="33"/>
                      <a:pt x="45" y="9"/>
                      <a:pt x="45" y="10"/>
                    </a:cubicBezTo>
                    <a:cubicBezTo>
                      <a:pt x="46" y="11"/>
                      <a:pt x="5" y="39"/>
                      <a:pt x="6" y="40"/>
                    </a:cubicBezTo>
                    <a:cubicBezTo>
                      <a:pt x="7" y="41"/>
                      <a:pt x="56" y="9"/>
                      <a:pt x="57" y="10"/>
                    </a:cubicBezTo>
                    <a:cubicBezTo>
                      <a:pt x="58" y="11"/>
                      <a:pt x="5" y="47"/>
                      <a:pt x="5" y="48"/>
                    </a:cubicBezTo>
                    <a:cubicBezTo>
                      <a:pt x="6" y="50"/>
                      <a:pt x="71" y="9"/>
                      <a:pt x="72" y="10"/>
                    </a:cubicBezTo>
                    <a:cubicBezTo>
                      <a:pt x="73" y="11"/>
                      <a:pt x="4" y="56"/>
                      <a:pt x="5" y="57"/>
                    </a:cubicBezTo>
                    <a:cubicBezTo>
                      <a:pt x="6" y="58"/>
                      <a:pt x="84" y="8"/>
                      <a:pt x="86" y="10"/>
                    </a:cubicBezTo>
                    <a:cubicBezTo>
                      <a:pt x="87" y="12"/>
                      <a:pt x="5" y="62"/>
                      <a:pt x="6" y="64"/>
                    </a:cubicBezTo>
                    <a:cubicBezTo>
                      <a:pt x="7" y="66"/>
                      <a:pt x="98" y="8"/>
                      <a:pt x="99" y="10"/>
                    </a:cubicBezTo>
                    <a:cubicBezTo>
                      <a:pt x="100" y="12"/>
                      <a:pt x="4" y="72"/>
                      <a:pt x="5" y="73"/>
                    </a:cubicBezTo>
                    <a:cubicBezTo>
                      <a:pt x="6" y="75"/>
                      <a:pt x="112" y="8"/>
                      <a:pt x="114" y="10"/>
                    </a:cubicBezTo>
                    <a:cubicBezTo>
                      <a:pt x="115" y="13"/>
                      <a:pt x="4" y="79"/>
                      <a:pt x="5" y="82"/>
                    </a:cubicBezTo>
                    <a:cubicBezTo>
                      <a:pt x="7" y="84"/>
                      <a:pt x="128" y="8"/>
                      <a:pt x="129" y="10"/>
                    </a:cubicBezTo>
                    <a:cubicBezTo>
                      <a:pt x="131" y="13"/>
                      <a:pt x="4" y="86"/>
                      <a:pt x="6" y="88"/>
                    </a:cubicBezTo>
                    <a:cubicBezTo>
                      <a:pt x="7" y="90"/>
                      <a:pt x="140" y="8"/>
                      <a:pt x="142" y="10"/>
                    </a:cubicBezTo>
                    <a:cubicBezTo>
                      <a:pt x="143" y="13"/>
                      <a:pt x="4" y="93"/>
                      <a:pt x="6" y="95"/>
                    </a:cubicBezTo>
                    <a:cubicBezTo>
                      <a:pt x="8" y="99"/>
                      <a:pt x="151" y="7"/>
                      <a:pt x="153" y="10"/>
                    </a:cubicBezTo>
                    <a:cubicBezTo>
                      <a:pt x="155" y="14"/>
                      <a:pt x="3" y="101"/>
                      <a:pt x="5" y="104"/>
                    </a:cubicBezTo>
                    <a:cubicBezTo>
                      <a:pt x="7" y="107"/>
                      <a:pt x="165" y="8"/>
                      <a:pt x="166" y="10"/>
                    </a:cubicBezTo>
                    <a:cubicBezTo>
                      <a:pt x="168" y="14"/>
                      <a:pt x="4" y="107"/>
                      <a:pt x="6" y="110"/>
                    </a:cubicBezTo>
                    <a:cubicBezTo>
                      <a:pt x="8" y="113"/>
                      <a:pt x="177" y="8"/>
                      <a:pt x="179" y="10"/>
                    </a:cubicBezTo>
                    <a:cubicBezTo>
                      <a:pt x="181" y="14"/>
                      <a:pt x="4" y="115"/>
                      <a:pt x="6" y="118"/>
                    </a:cubicBezTo>
                    <a:cubicBezTo>
                      <a:pt x="8" y="123"/>
                      <a:pt x="191" y="6"/>
                      <a:pt x="193" y="10"/>
                    </a:cubicBezTo>
                    <a:cubicBezTo>
                      <a:pt x="196" y="15"/>
                      <a:pt x="4" y="124"/>
                      <a:pt x="6" y="127"/>
                    </a:cubicBezTo>
                    <a:cubicBezTo>
                      <a:pt x="8" y="131"/>
                      <a:pt x="206" y="6"/>
                      <a:pt x="209" y="10"/>
                    </a:cubicBezTo>
                    <a:cubicBezTo>
                      <a:pt x="211" y="14"/>
                      <a:pt x="3" y="132"/>
                      <a:pt x="5" y="136"/>
                    </a:cubicBezTo>
                    <a:cubicBezTo>
                      <a:pt x="8" y="140"/>
                      <a:pt x="220" y="7"/>
                      <a:pt x="222" y="10"/>
                    </a:cubicBezTo>
                    <a:cubicBezTo>
                      <a:pt x="224" y="14"/>
                      <a:pt x="3" y="140"/>
                      <a:pt x="5" y="144"/>
                    </a:cubicBezTo>
                    <a:cubicBezTo>
                      <a:pt x="8" y="148"/>
                      <a:pt x="234" y="5"/>
                      <a:pt x="237" y="10"/>
                    </a:cubicBezTo>
                    <a:cubicBezTo>
                      <a:pt x="239" y="14"/>
                      <a:pt x="3" y="146"/>
                      <a:pt x="5" y="151"/>
                    </a:cubicBezTo>
                    <a:cubicBezTo>
                      <a:pt x="8" y="156"/>
                      <a:pt x="246" y="6"/>
                      <a:pt x="249" y="10"/>
                    </a:cubicBezTo>
                    <a:cubicBezTo>
                      <a:pt x="252" y="16"/>
                      <a:pt x="2" y="154"/>
                      <a:pt x="5" y="159"/>
                    </a:cubicBezTo>
                    <a:cubicBezTo>
                      <a:pt x="8" y="165"/>
                      <a:pt x="259" y="4"/>
                      <a:pt x="262" y="10"/>
                    </a:cubicBezTo>
                    <a:cubicBezTo>
                      <a:pt x="265" y="15"/>
                      <a:pt x="3" y="161"/>
                      <a:pt x="6" y="167"/>
                    </a:cubicBezTo>
                    <a:cubicBezTo>
                      <a:pt x="10" y="173"/>
                      <a:pt x="273" y="4"/>
                      <a:pt x="277" y="10"/>
                    </a:cubicBezTo>
                    <a:cubicBezTo>
                      <a:pt x="280" y="15"/>
                      <a:pt x="2" y="169"/>
                      <a:pt x="5" y="175"/>
                    </a:cubicBezTo>
                    <a:cubicBezTo>
                      <a:pt x="8" y="180"/>
                      <a:pt x="287" y="4"/>
                      <a:pt x="291" y="10"/>
                    </a:cubicBezTo>
                    <a:cubicBezTo>
                      <a:pt x="294" y="16"/>
                      <a:pt x="2" y="177"/>
                      <a:pt x="5" y="183"/>
                    </a:cubicBezTo>
                    <a:cubicBezTo>
                      <a:pt x="9" y="190"/>
                      <a:pt x="303" y="4"/>
                      <a:pt x="306" y="10"/>
                    </a:cubicBezTo>
                    <a:cubicBezTo>
                      <a:pt x="309" y="15"/>
                      <a:pt x="1" y="184"/>
                      <a:pt x="5" y="191"/>
                    </a:cubicBezTo>
                    <a:cubicBezTo>
                      <a:pt x="9" y="196"/>
                      <a:pt x="315" y="5"/>
                      <a:pt x="318" y="10"/>
                    </a:cubicBezTo>
                    <a:cubicBezTo>
                      <a:pt x="322" y="16"/>
                      <a:pt x="1" y="193"/>
                      <a:pt x="5" y="200"/>
                    </a:cubicBezTo>
                    <a:cubicBezTo>
                      <a:pt x="9" y="207"/>
                      <a:pt x="330" y="4"/>
                      <a:pt x="334" y="10"/>
                    </a:cubicBezTo>
                    <a:cubicBezTo>
                      <a:pt x="337" y="16"/>
                      <a:pt x="2" y="199"/>
                      <a:pt x="6" y="206"/>
                    </a:cubicBezTo>
                    <a:cubicBezTo>
                      <a:pt x="9" y="212"/>
                      <a:pt x="341" y="3"/>
                      <a:pt x="345" y="10"/>
                    </a:cubicBezTo>
                    <a:cubicBezTo>
                      <a:pt x="349" y="17"/>
                      <a:pt x="1" y="209"/>
                      <a:pt x="5" y="216"/>
                    </a:cubicBezTo>
                    <a:cubicBezTo>
                      <a:pt x="9" y="224"/>
                      <a:pt x="357" y="3"/>
                      <a:pt x="361" y="10"/>
                    </a:cubicBezTo>
                    <a:cubicBezTo>
                      <a:pt x="364" y="17"/>
                      <a:pt x="0" y="214"/>
                      <a:pt x="5" y="222"/>
                    </a:cubicBezTo>
                    <a:cubicBezTo>
                      <a:pt x="9" y="229"/>
                      <a:pt x="368" y="1"/>
                      <a:pt x="373" y="10"/>
                    </a:cubicBezTo>
                    <a:cubicBezTo>
                      <a:pt x="379" y="19"/>
                      <a:pt x="3" y="224"/>
                      <a:pt x="6" y="230"/>
                    </a:cubicBezTo>
                    <a:cubicBezTo>
                      <a:pt x="11" y="239"/>
                      <a:pt x="383" y="2"/>
                      <a:pt x="387" y="10"/>
                    </a:cubicBezTo>
                    <a:cubicBezTo>
                      <a:pt x="392" y="18"/>
                      <a:pt x="0" y="229"/>
                      <a:pt x="5" y="238"/>
                    </a:cubicBezTo>
                    <a:cubicBezTo>
                      <a:pt x="9" y="245"/>
                      <a:pt x="396" y="3"/>
                      <a:pt x="400" y="10"/>
                    </a:cubicBezTo>
                    <a:cubicBezTo>
                      <a:pt x="404" y="16"/>
                      <a:pt x="2" y="237"/>
                      <a:pt x="6" y="245"/>
                    </a:cubicBezTo>
                    <a:cubicBezTo>
                      <a:pt x="12" y="255"/>
                      <a:pt x="408" y="0"/>
                      <a:pt x="413" y="10"/>
                    </a:cubicBezTo>
                    <a:cubicBezTo>
                      <a:pt x="419" y="20"/>
                      <a:pt x="3" y="242"/>
                      <a:pt x="8" y="251"/>
                    </a:cubicBezTo>
                    <a:cubicBezTo>
                      <a:pt x="13" y="259"/>
                      <a:pt x="420" y="3"/>
                      <a:pt x="424" y="10"/>
                    </a:cubicBezTo>
                    <a:cubicBezTo>
                      <a:pt x="429" y="19"/>
                      <a:pt x="6" y="248"/>
                      <a:pt x="12" y="257"/>
                    </a:cubicBezTo>
                    <a:cubicBezTo>
                      <a:pt x="17" y="266"/>
                      <a:pt x="436" y="3"/>
                      <a:pt x="440" y="10"/>
                    </a:cubicBezTo>
                    <a:cubicBezTo>
                      <a:pt x="444" y="17"/>
                      <a:pt x="11" y="252"/>
                      <a:pt x="16" y="262"/>
                    </a:cubicBezTo>
                    <a:cubicBezTo>
                      <a:pt x="22" y="272"/>
                      <a:pt x="447" y="1"/>
                      <a:pt x="452" y="10"/>
                    </a:cubicBezTo>
                    <a:cubicBezTo>
                      <a:pt x="458" y="20"/>
                      <a:pt x="15" y="256"/>
                      <a:pt x="21" y="266"/>
                    </a:cubicBezTo>
                    <a:cubicBezTo>
                      <a:pt x="27" y="276"/>
                      <a:pt x="459" y="0"/>
                      <a:pt x="465" y="10"/>
                    </a:cubicBezTo>
                    <a:cubicBezTo>
                      <a:pt x="470" y="19"/>
                      <a:pt x="22" y="260"/>
                      <a:pt x="27" y="270"/>
                    </a:cubicBezTo>
                    <a:cubicBezTo>
                      <a:pt x="32" y="278"/>
                      <a:pt x="470" y="4"/>
                      <a:pt x="474" y="11"/>
                    </a:cubicBezTo>
                    <a:cubicBezTo>
                      <a:pt x="480" y="21"/>
                      <a:pt x="32" y="263"/>
                      <a:pt x="37" y="272"/>
                    </a:cubicBezTo>
                    <a:cubicBezTo>
                      <a:pt x="43" y="281"/>
                      <a:pt x="477" y="5"/>
                      <a:pt x="483" y="15"/>
                    </a:cubicBezTo>
                    <a:cubicBezTo>
                      <a:pt x="488" y="25"/>
                      <a:pt x="44" y="261"/>
                      <a:pt x="50" y="272"/>
                    </a:cubicBezTo>
                    <a:cubicBezTo>
                      <a:pt x="55" y="281"/>
                      <a:pt x="482" y="8"/>
                      <a:pt x="488" y="19"/>
                    </a:cubicBezTo>
                    <a:cubicBezTo>
                      <a:pt x="494" y="29"/>
                      <a:pt x="58" y="265"/>
                      <a:pt x="61" y="272"/>
                    </a:cubicBezTo>
                    <a:cubicBezTo>
                      <a:pt x="67" y="282"/>
                      <a:pt x="488" y="13"/>
                      <a:pt x="493" y="23"/>
                    </a:cubicBezTo>
                    <a:cubicBezTo>
                      <a:pt x="498" y="32"/>
                      <a:pt x="71" y="264"/>
                      <a:pt x="76" y="271"/>
                    </a:cubicBezTo>
                    <a:cubicBezTo>
                      <a:pt x="80" y="279"/>
                      <a:pt x="491" y="20"/>
                      <a:pt x="496" y="29"/>
                    </a:cubicBezTo>
                    <a:cubicBezTo>
                      <a:pt x="500" y="35"/>
                      <a:pt x="83" y="262"/>
                      <a:pt x="88" y="272"/>
                    </a:cubicBezTo>
                    <a:cubicBezTo>
                      <a:pt x="93" y="280"/>
                      <a:pt x="493" y="27"/>
                      <a:pt x="498" y="35"/>
                    </a:cubicBezTo>
                    <a:cubicBezTo>
                      <a:pt x="502" y="42"/>
                      <a:pt x="96" y="264"/>
                      <a:pt x="101" y="272"/>
                    </a:cubicBezTo>
                    <a:cubicBezTo>
                      <a:pt x="105" y="279"/>
                      <a:pt x="495" y="35"/>
                      <a:pt x="499" y="42"/>
                    </a:cubicBezTo>
                    <a:cubicBezTo>
                      <a:pt x="504" y="50"/>
                      <a:pt x="108" y="263"/>
                      <a:pt x="113" y="272"/>
                    </a:cubicBezTo>
                    <a:cubicBezTo>
                      <a:pt x="118" y="281"/>
                      <a:pt x="495" y="41"/>
                      <a:pt x="499" y="49"/>
                    </a:cubicBezTo>
                    <a:cubicBezTo>
                      <a:pt x="503" y="56"/>
                      <a:pt x="124" y="265"/>
                      <a:pt x="128" y="272"/>
                    </a:cubicBezTo>
                    <a:cubicBezTo>
                      <a:pt x="133" y="280"/>
                      <a:pt x="494" y="48"/>
                      <a:pt x="499" y="57"/>
                    </a:cubicBezTo>
                    <a:cubicBezTo>
                      <a:pt x="504" y="65"/>
                      <a:pt x="137" y="265"/>
                      <a:pt x="140" y="272"/>
                    </a:cubicBezTo>
                    <a:cubicBezTo>
                      <a:pt x="145" y="279"/>
                      <a:pt x="494" y="58"/>
                      <a:pt x="498" y="65"/>
                    </a:cubicBezTo>
                    <a:cubicBezTo>
                      <a:pt x="502" y="71"/>
                      <a:pt x="152" y="264"/>
                      <a:pt x="156" y="271"/>
                    </a:cubicBezTo>
                    <a:cubicBezTo>
                      <a:pt x="160" y="278"/>
                      <a:pt x="494" y="65"/>
                      <a:pt x="499" y="73"/>
                    </a:cubicBezTo>
                    <a:cubicBezTo>
                      <a:pt x="502" y="79"/>
                      <a:pt x="165" y="266"/>
                      <a:pt x="169" y="272"/>
                    </a:cubicBezTo>
                    <a:cubicBezTo>
                      <a:pt x="172" y="277"/>
                      <a:pt x="496" y="74"/>
                      <a:pt x="500" y="81"/>
                    </a:cubicBezTo>
                    <a:cubicBezTo>
                      <a:pt x="504" y="87"/>
                      <a:pt x="179" y="266"/>
                      <a:pt x="182" y="271"/>
                    </a:cubicBezTo>
                    <a:cubicBezTo>
                      <a:pt x="185" y="277"/>
                      <a:pt x="495" y="80"/>
                      <a:pt x="500" y="87"/>
                    </a:cubicBezTo>
                    <a:cubicBezTo>
                      <a:pt x="504" y="94"/>
                      <a:pt x="192" y="266"/>
                      <a:pt x="195" y="272"/>
                    </a:cubicBezTo>
                    <a:cubicBezTo>
                      <a:pt x="198" y="277"/>
                      <a:pt x="495" y="91"/>
                      <a:pt x="498" y="96"/>
                    </a:cubicBezTo>
                    <a:cubicBezTo>
                      <a:pt x="501" y="101"/>
                      <a:pt x="206" y="266"/>
                      <a:pt x="209" y="272"/>
                    </a:cubicBezTo>
                    <a:cubicBezTo>
                      <a:pt x="213" y="278"/>
                      <a:pt x="495" y="98"/>
                      <a:pt x="499" y="104"/>
                    </a:cubicBezTo>
                    <a:cubicBezTo>
                      <a:pt x="503" y="111"/>
                      <a:pt x="220" y="266"/>
                      <a:pt x="223" y="272"/>
                    </a:cubicBezTo>
                    <a:cubicBezTo>
                      <a:pt x="227" y="278"/>
                      <a:pt x="495" y="107"/>
                      <a:pt x="499" y="113"/>
                    </a:cubicBezTo>
                    <a:cubicBezTo>
                      <a:pt x="503" y="119"/>
                      <a:pt x="232" y="267"/>
                      <a:pt x="235" y="272"/>
                    </a:cubicBezTo>
                    <a:cubicBezTo>
                      <a:pt x="239" y="279"/>
                      <a:pt x="496" y="113"/>
                      <a:pt x="500" y="119"/>
                    </a:cubicBezTo>
                    <a:cubicBezTo>
                      <a:pt x="503" y="125"/>
                      <a:pt x="248" y="268"/>
                      <a:pt x="250" y="272"/>
                    </a:cubicBezTo>
                    <a:cubicBezTo>
                      <a:pt x="253" y="277"/>
                      <a:pt x="497" y="124"/>
                      <a:pt x="500" y="128"/>
                    </a:cubicBezTo>
                    <a:cubicBezTo>
                      <a:pt x="503" y="134"/>
                      <a:pt x="259" y="266"/>
                      <a:pt x="262" y="272"/>
                    </a:cubicBezTo>
                    <a:cubicBezTo>
                      <a:pt x="265" y="276"/>
                      <a:pt x="495" y="130"/>
                      <a:pt x="499" y="135"/>
                    </a:cubicBezTo>
                    <a:cubicBezTo>
                      <a:pt x="501" y="141"/>
                      <a:pt x="272" y="267"/>
                      <a:pt x="274" y="272"/>
                    </a:cubicBezTo>
                    <a:cubicBezTo>
                      <a:pt x="276" y="275"/>
                      <a:pt x="496" y="137"/>
                      <a:pt x="499" y="142"/>
                    </a:cubicBezTo>
                    <a:cubicBezTo>
                      <a:pt x="501" y="146"/>
                      <a:pt x="285" y="268"/>
                      <a:pt x="287" y="272"/>
                    </a:cubicBezTo>
                    <a:cubicBezTo>
                      <a:pt x="289" y="276"/>
                      <a:pt x="496" y="144"/>
                      <a:pt x="499" y="149"/>
                    </a:cubicBezTo>
                    <a:cubicBezTo>
                      <a:pt x="500" y="152"/>
                      <a:pt x="298" y="268"/>
                      <a:pt x="300" y="272"/>
                    </a:cubicBezTo>
                    <a:cubicBezTo>
                      <a:pt x="302" y="275"/>
                      <a:pt x="498" y="153"/>
                      <a:pt x="500" y="156"/>
                    </a:cubicBezTo>
                    <a:cubicBezTo>
                      <a:pt x="502" y="160"/>
                      <a:pt x="310" y="267"/>
                      <a:pt x="312" y="271"/>
                    </a:cubicBezTo>
                    <a:cubicBezTo>
                      <a:pt x="315" y="276"/>
                      <a:pt x="497" y="160"/>
                      <a:pt x="499" y="163"/>
                    </a:cubicBezTo>
                    <a:cubicBezTo>
                      <a:pt x="501" y="166"/>
                      <a:pt x="323" y="268"/>
                      <a:pt x="325" y="271"/>
                    </a:cubicBezTo>
                    <a:cubicBezTo>
                      <a:pt x="328" y="276"/>
                      <a:pt x="497" y="167"/>
                      <a:pt x="499" y="171"/>
                    </a:cubicBezTo>
                    <a:cubicBezTo>
                      <a:pt x="501" y="173"/>
                      <a:pt x="335" y="269"/>
                      <a:pt x="336" y="272"/>
                    </a:cubicBezTo>
                    <a:cubicBezTo>
                      <a:pt x="338" y="275"/>
                      <a:pt x="497" y="175"/>
                      <a:pt x="499" y="178"/>
                    </a:cubicBezTo>
                    <a:cubicBezTo>
                      <a:pt x="501" y="182"/>
                      <a:pt x="347" y="268"/>
                      <a:pt x="349" y="272"/>
                    </a:cubicBezTo>
                    <a:cubicBezTo>
                      <a:pt x="351" y="275"/>
                      <a:pt x="498" y="181"/>
                      <a:pt x="500" y="185"/>
                    </a:cubicBezTo>
                    <a:cubicBezTo>
                      <a:pt x="502" y="188"/>
                      <a:pt x="355" y="272"/>
                      <a:pt x="356" y="275"/>
                    </a:cubicBezTo>
                    <a:cubicBezTo>
                      <a:pt x="358" y="277"/>
                      <a:pt x="497" y="190"/>
                      <a:pt x="499" y="193"/>
                    </a:cubicBezTo>
                    <a:cubicBezTo>
                      <a:pt x="500" y="195"/>
                      <a:pt x="352" y="280"/>
                      <a:pt x="354" y="283"/>
                    </a:cubicBezTo>
                    <a:cubicBezTo>
                      <a:pt x="355" y="285"/>
                      <a:pt x="498" y="196"/>
                      <a:pt x="499" y="199"/>
                    </a:cubicBezTo>
                    <a:cubicBezTo>
                      <a:pt x="502" y="203"/>
                      <a:pt x="351" y="288"/>
                      <a:pt x="353" y="291"/>
                    </a:cubicBezTo>
                    <a:cubicBezTo>
                      <a:pt x="354" y="294"/>
                      <a:pt x="497" y="204"/>
                      <a:pt x="499" y="207"/>
                    </a:cubicBezTo>
                    <a:cubicBezTo>
                      <a:pt x="501" y="210"/>
                      <a:pt x="351" y="297"/>
                      <a:pt x="352" y="299"/>
                    </a:cubicBezTo>
                    <a:cubicBezTo>
                      <a:pt x="354" y="302"/>
                      <a:pt x="497" y="212"/>
                      <a:pt x="498" y="215"/>
                    </a:cubicBezTo>
                    <a:cubicBezTo>
                      <a:pt x="500" y="218"/>
                      <a:pt x="351" y="305"/>
                      <a:pt x="352" y="308"/>
                    </a:cubicBezTo>
                    <a:cubicBezTo>
                      <a:pt x="354" y="311"/>
                      <a:pt x="497" y="220"/>
                      <a:pt x="499" y="223"/>
                    </a:cubicBezTo>
                    <a:cubicBezTo>
                      <a:pt x="501" y="226"/>
                      <a:pt x="350" y="314"/>
                      <a:pt x="352" y="317"/>
                    </a:cubicBezTo>
                    <a:cubicBezTo>
                      <a:pt x="352" y="318"/>
                      <a:pt x="411" y="281"/>
                      <a:pt x="412" y="282"/>
                    </a:cubicBezTo>
                    <a:cubicBezTo>
                      <a:pt x="413" y="284"/>
                      <a:pt x="351" y="323"/>
                      <a:pt x="352" y="324"/>
                    </a:cubicBezTo>
                    <a:cubicBezTo>
                      <a:pt x="352" y="325"/>
                      <a:pt x="401" y="295"/>
                      <a:pt x="401" y="296"/>
                    </a:cubicBezTo>
                    <a:cubicBezTo>
                      <a:pt x="402" y="297"/>
                      <a:pt x="354" y="329"/>
                      <a:pt x="355" y="330"/>
                    </a:cubicBezTo>
                    <a:cubicBezTo>
                      <a:pt x="355" y="331"/>
                      <a:pt x="389" y="310"/>
                      <a:pt x="389" y="311"/>
                    </a:cubicBezTo>
                    <a:cubicBezTo>
                      <a:pt x="389" y="311"/>
                      <a:pt x="360" y="333"/>
                      <a:pt x="361" y="334"/>
                    </a:cubicBezTo>
                    <a:cubicBezTo>
                      <a:pt x="361" y="334"/>
                      <a:pt x="376" y="324"/>
                      <a:pt x="376" y="325"/>
                    </a:cubicBezTo>
                  </a:path>
                </a:pathLst>
              </a:custGeom>
              <a:noFill/>
              <a:ln w="12"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FF0000"/>
                  </a:solidFill>
                  <a:effectLst/>
                  <a:uLnTx/>
                  <a:uFillTx/>
                </a:endParaRPr>
              </a:p>
            </p:txBody>
          </p:sp>
        </p:grpSp>
        <p:sp>
          <p:nvSpPr>
            <p:cNvPr id="5" name="Rounded Rectangle 71">
              <a:extLst>
                <a:ext uri="{FF2B5EF4-FFF2-40B4-BE49-F238E27FC236}">
                  <a16:creationId xmlns:a16="http://schemas.microsoft.com/office/drawing/2014/main" id="{D7AAFC32-23AE-A99D-C510-485069CCA5BC}"/>
                </a:ext>
              </a:extLst>
            </p:cNvPr>
            <p:cNvSpPr/>
            <p:nvPr/>
          </p:nvSpPr>
          <p:spPr>
            <a:xfrm rot="10800000">
              <a:off x="536127" y="1418897"/>
              <a:ext cx="2743104" cy="1661630"/>
            </a:xfrm>
            <a:prstGeom prst="roundRect">
              <a:avLst>
                <a:gd name="adj" fmla="val 4832"/>
              </a:avLst>
            </a:prstGeom>
            <a:solidFill>
              <a:sysClr val="window" lastClr="FFFFFF"/>
            </a:solidFill>
            <a:ln w="12700" cap="flat" cmpd="sng" algn="ctr">
              <a:solidFill>
                <a:schemeClr val="accent2">
                  <a:lumMod val="60000"/>
                  <a:lumOff val="40000"/>
                </a:schemeClr>
              </a:solidFill>
              <a:prstDash val="solid"/>
            </a:ln>
            <a:effectLst/>
          </p:spPr>
          <p:txBody>
            <a:bodyPr lIns="137160" tIns="91440" r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fr-FR" sz="1600" i="1" kern="0" dirty="0">
                  <a:solidFill>
                    <a:srgbClr val="FF0000"/>
                  </a:solidFill>
                  <a:latin typeface="Calibri"/>
                </a:rPr>
                <a:t>Peut-on faire une extension au lieu d’un tag standard (dans la couche digitale : pas de communication séparée) – elle est imparfaite p/r une somme des composantes balisées en annexe (réelle communication séparée des montants)</a:t>
              </a:r>
              <a:endParaRPr kumimoji="0" lang="fr-FR" sz="1600" b="0" i="1" u="none" strike="noStrike" kern="0" cap="none" spc="0" normalizeH="0" baseline="0" dirty="0">
                <a:ln>
                  <a:noFill/>
                </a:ln>
                <a:solidFill>
                  <a:srgbClr val="FF0000"/>
                </a:solidFill>
                <a:effectLst/>
                <a:uLnTx/>
                <a:uFillTx/>
                <a:latin typeface="Calibri"/>
              </a:endParaRPr>
            </a:p>
          </p:txBody>
        </p:sp>
      </p:grpSp>
    </p:spTree>
    <p:extLst>
      <p:ext uri="{BB962C8B-B14F-4D97-AF65-F5344CB8AC3E}">
        <p14:creationId xmlns:p14="http://schemas.microsoft.com/office/powerpoint/2010/main" val="196123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1AE7E58-D675-644D-B1BB-AF45723FACBE}"/>
              </a:ext>
            </a:extLst>
          </p:cNvPr>
          <p:cNvSpPr>
            <a:spLocks noGrp="1"/>
          </p:cNvSpPr>
          <p:nvPr>
            <p:ph type="title"/>
          </p:nvPr>
        </p:nvSpPr>
        <p:spPr>
          <a:xfrm>
            <a:off x="429146" y="450315"/>
            <a:ext cx="11762854" cy="766249"/>
          </a:xfrm>
        </p:spPr>
        <p:txBody>
          <a:bodyPr>
            <a:normAutofit/>
          </a:bodyPr>
          <a:lstStyle/>
          <a:p>
            <a:r>
              <a:rPr lang="fr-FR" sz="3100" b="1" dirty="0" err="1">
                <a:solidFill>
                  <a:schemeClr val="accent1"/>
                </a:solidFill>
              </a:rPr>
              <a:t>Other</a:t>
            </a:r>
            <a:r>
              <a:rPr lang="fr-FR" sz="3100" b="1" dirty="0">
                <a:solidFill>
                  <a:schemeClr val="accent1"/>
                </a:solidFill>
              </a:rPr>
              <a:t> : cas pour échanges</a:t>
            </a:r>
          </a:p>
        </p:txBody>
      </p:sp>
      <p:sp>
        <p:nvSpPr>
          <p:cNvPr id="8" name="ZoneTexte 7">
            <a:extLst>
              <a:ext uri="{FF2B5EF4-FFF2-40B4-BE49-F238E27FC236}">
                <a16:creationId xmlns:a16="http://schemas.microsoft.com/office/drawing/2014/main" id="{999F5D68-A217-4234-A90F-2E2B9CBCD145}"/>
              </a:ext>
            </a:extLst>
          </p:cNvPr>
          <p:cNvSpPr txBox="1"/>
          <p:nvPr/>
        </p:nvSpPr>
        <p:spPr>
          <a:xfrm>
            <a:off x="446844" y="1276345"/>
            <a:ext cx="5986130" cy="2961323"/>
          </a:xfrm>
          <a:prstGeom prst="rect">
            <a:avLst/>
          </a:prstGeom>
          <a:noFill/>
        </p:spPr>
        <p:txBody>
          <a:bodyPr wrap="square">
            <a:spAutoFit/>
          </a:bodyPr>
          <a:lstStyle/>
          <a:p>
            <a:r>
              <a:rPr lang="fr-FR" u="sng" dirty="0">
                <a:latin typeface="Calibri" panose="020F0502020204030204" pitchFamily="34" charset="0"/>
                <a:ea typeface="Calibri" panose="020F0502020204030204" pitchFamily="34" charset="0"/>
              </a:rPr>
              <a:t>Illustration #2 : </a:t>
            </a:r>
          </a:p>
          <a:p>
            <a:endParaRPr lang="fr-FR" dirty="0">
              <a:latin typeface="Calibri" panose="020F0502020204030204" pitchFamily="34" charset="0"/>
              <a:ea typeface="Calibri" panose="020F0502020204030204" pitchFamily="34" charset="0"/>
            </a:endParaRPr>
          </a:p>
          <a:p>
            <a:pPr marL="342900" lvl="0" indent="-342900">
              <a:lnSpc>
                <a:spcPct val="105000"/>
              </a:lnSpc>
              <a:buFont typeface="Calibri" panose="020F0502020204030204" pitchFamily="34" charset="0"/>
              <a:buChar char="-"/>
            </a:pPr>
            <a:r>
              <a:rPr lang="fr-FR" dirty="0">
                <a:latin typeface="Calibri" panose="020F0502020204030204" pitchFamily="34" charset="0"/>
                <a:ea typeface="Calibri" panose="020F0502020204030204" pitchFamily="34" charset="0"/>
              </a:rPr>
              <a:t>Au bilan la ligne « autres passifs non courants » est balisée avec un concept </a:t>
            </a:r>
            <a:r>
              <a:rPr lang="fr-FR" dirty="0" err="1">
                <a:latin typeface="Calibri" panose="020F0502020204030204" pitchFamily="34" charset="0"/>
                <a:ea typeface="Calibri" panose="020F0502020204030204" pitchFamily="34" charset="0"/>
              </a:rPr>
              <a:t>OtherNoncurrentLiabilities</a:t>
            </a:r>
            <a:r>
              <a:rPr lang="fr-FR" dirty="0">
                <a:latin typeface="Calibri" panose="020F0502020204030204" pitchFamily="34" charset="0"/>
                <a:ea typeface="Calibri" panose="020F0502020204030204" pitchFamily="34" charset="0"/>
              </a:rPr>
              <a:t> : Montant des passifs non courants que l’entité ne communique pas séparément dans les mêmes états ou notes. Or sur le renvoi 4.16 il y a le détail de la ligne qui pourrait nous amener à rattacher directement la ligne avec  </a:t>
            </a:r>
            <a:r>
              <a:rPr lang="fr-FR" dirty="0" err="1">
                <a:latin typeface="Calibri" panose="020F0502020204030204" pitchFamily="34" charset="0"/>
                <a:ea typeface="Calibri" panose="020F0502020204030204" pitchFamily="34" charset="0"/>
              </a:rPr>
              <a:t>NoncurrentContractLiabilities</a:t>
            </a:r>
            <a:r>
              <a:rPr lang="fr-FR" dirty="0">
                <a:latin typeface="Calibri" panose="020F0502020204030204" pitchFamily="34" charset="0"/>
                <a:ea typeface="Calibri" panose="020F0502020204030204" pitchFamily="34" charset="0"/>
              </a:rPr>
              <a:t> car il n’y a uniquement des passifs sur contrats à plus d’un an.</a:t>
            </a:r>
          </a:p>
        </p:txBody>
      </p:sp>
      <p:pic>
        <p:nvPicPr>
          <p:cNvPr id="2050" name="Picture 5">
            <a:extLst>
              <a:ext uri="{FF2B5EF4-FFF2-40B4-BE49-F238E27FC236}">
                <a16:creationId xmlns:a16="http://schemas.microsoft.com/office/drawing/2014/main" id="{8C5B918B-7AC1-FF61-9772-82199FB27C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4005" y="1843189"/>
            <a:ext cx="5837995" cy="120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
            <a:extLst>
              <a:ext uri="{FF2B5EF4-FFF2-40B4-BE49-F238E27FC236}">
                <a16:creationId xmlns:a16="http://schemas.microsoft.com/office/drawing/2014/main" id="{21F808D3-01B8-708A-0626-5DF013BCE1A2}"/>
              </a:ext>
            </a:extLst>
          </p:cNvPr>
          <p:cNvGrpSpPr/>
          <p:nvPr/>
        </p:nvGrpSpPr>
        <p:grpSpPr>
          <a:xfrm rot="10800000">
            <a:off x="7588959" y="3166712"/>
            <a:ext cx="3447055" cy="1661706"/>
            <a:chOff x="414338" y="1187943"/>
            <a:chExt cx="3027363" cy="2511697"/>
          </a:xfrm>
        </p:grpSpPr>
        <p:grpSp>
          <p:nvGrpSpPr>
            <p:cNvPr id="4" name="Group 3">
              <a:extLst>
                <a:ext uri="{FF2B5EF4-FFF2-40B4-BE49-F238E27FC236}">
                  <a16:creationId xmlns:a16="http://schemas.microsoft.com/office/drawing/2014/main" id="{C6F925CE-BF6A-B8A0-AE7C-ED145C3203F3}"/>
                </a:ext>
              </a:extLst>
            </p:cNvPr>
            <p:cNvGrpSpPr/>
            <p:nvPr/>
          </p:nvGrpSpPr>
          <p:grpSpPr>
            <a:xfrm flipH="1">
              <a:off x="414338" y="1187943"/>
              <a:ext cx="3027363" cy="2511697"/>
              <a:chOff x="6134100" y="1103313"/>
              <a:chExt cx="3027363" cy="2006600"/>
            </a:xfrm>
          </p:grpSpPr>
          <p:sp>
            <p:nvSpPr>
              <p:cNvPr id="6" name="Freeform 72">
                <a:extLst>
                  <a:ext uri="{FF2B5EF4-FFF2-40B4-BE49-F238E27FC236}">
                    <a16:creationId xmlns:a16="http://schemas.microsoft.com/office/drawing/2014/main" id="{0FF95A2E-8F22-CD43-9EF1-65667BCE521D}"/>
                  </a:ext>
                </a:extLst>
              </p:cNvPr>
              <p:cNvSpPr>
                <a:spLocks/>
              </p:cNvSpPr>
              <p:nvPr/>
            </p:nvSpPr>
            <p:spPr bwMode="auto">
              <a:xfrm>
                <a:off x="8656638" y="2455863"/>
                <a:ext cx="481013" cy="293688"/>
              </a:xfrm>
              <a:custGeom>
                <a:avLst/>
                <a:gdLst>
                  <a:gd name="T0" fmla="*/ 0 w 80"/>
                  <a:gd name="T1" fmla="*/ 47 h 49"/>
                  <a:gd name="T2" fmla="*/ 79 w 80"/>
                  <a:gd name="T3" fmla="*/ 1 h 49"/>
                  <a:gd name="T4" fmla="*/ 16 w 80"/>
                  <a:gd name="T5" fmla="*/ 46 h 49"/>
                  <a:gd name="T6" fmla="*/ 79 w 80"/>
                  <a:gd name="T7" fmla="*/ 9 h 49"/>
                  <a:gd name="T8" fmla="*/ 28 w 80"/>
                  <a:gd name="T9" fmla="*/ 46 h 49"/>
                  <a:gd name="T10" fmla="*/ 79 w 80"/>
                  <a:gd name="T11" fmla="*/ 17 h 49"/>
                  <a:gd name="T12" fmla="*/ 39 w 80"/>
                  <a:gd name="T13" fmla="*/ 47 h 49"/>
                  <a:gd name="T14" fmla="*/ 78 w 80"/>
                  <a:gd name="T15" fmla="*/ 24 h 49"/>
                  <a:gd name="T16" fmla="*/ 54 w 80"/>
                  <a:gd name="T17" fmla="*/ 46 h 49"/>
                  <a:gd name="T18" fmla="*/ 70 w 80"/>
                  <a:gd name="T19" fmla="*/ 3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49">
                    <a:moveTo>
                      <a:pt x="0" y="47"/>
                    </a:moveTo>
                    <a:cubicBezTo>
                      <a:pt x="1" y="49"/>
                      <a:pt x="78" y="0"/>
                      <a:pt x="79" y="1"/>
                    </a:cubicBezTo>
                    <a:cubicBezTo>
                      <a:pt x="80" y="2"/>
                      <a:pt x="15" y="45"/>
                      <a:pt x="16" y="46"/>
                    </a:cubicBezTo>
                    <a:cubicBezTo>
                      <a:pt x="16" y="47"/>
                      <a:pt x="79" y="8"/>
                      <a:pt x="79" y="9"/>
                    </a:cubicBezTo>
                    <a:cubicBezTo>
                      <a:pt x="80" y="11"/>
                      <a:pt x="28" y="45"/>
                      <a:pt x="28" y="46"/>
                    </a:cubicBezTo>
                    <a:cubicBezTo>
                      <a:pt x="29" y="47"/>
                      <a:pt x="79" y="16"/>
                      <a:pt x="79" y="17"/>
                    </a:cubicBezTo>
                    <a:cubicBezTo>
                      <a:pt x="80" y="17"/>
                      <a:pt x="38" y="46"/>
                      <a:pt x="39" y="47"/>
                    </a:cubicBezTo>
                    <a:cubicBezTo>
                      <a:pt x="39" y="48"/>
                      <a:pt x="77" y="23"/>
                      <a:pt x="78" y="24"/>
                    </a:cubicBezTo>
                    <a:cubicBezTo>
                      <a:pt x="78" y="25"/>
                      <a:pt x="54" y="45"/>
                      <a:pt x="54" y="46"/>
                    </a:cubicBezTo>
                    <a:cubicBezTo>
                      <a:pt x="54" y="46"/>
                      <a:pt x="70" y="36"/>
                      <a:pt x="70" y="36"/>
                    </a:cubicBezTo>
                  </a:path>
                </a:pathLst>
              </a:custGeom>
              <a:noFill/>
              <a:ln w="12" cap="rnd">
                <a:solidFill>
                  <a:srgbClr val="26890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black"/>
                  </a:solidFill>
                  <a:effectLst/>
                  <a:uLnTx/>
                  <a:uFillTx/>
                </a:endParaRPr>
              </a:p>
            </p:txBody>
          </p:sp>
          <p:sp>
            <p:nvSpPr>
              <p:cNvPr id="7" name="Freeform 73">
                <a:extLst>
                  <a:ext uri="{FF2B5EF4-FFF2-40B4-BE49-F238E27FC236}">
                    <a16:creationId xmlns:a16="http://schemas.microsoft.com/office/drawing/2014/main" id="{B9F75E7D-79AF-5486-01E6-033F225C230A}"/>
                  </a:ext>
                </a:extLst>
              </p:cNvPr>
              <p:cNvSpPr>
                <a:spLocks/>
              </p:cNvSpPr>
              <p:nvPr/>
            </p:nvSpPr>
            <p:spPr bwMode="auto">
              <a:xfrm>
                <a:off x="6134100" y="1103313"/>
                <a:ext cx="3027363" cy="2006600"/>
              </a:xfrm>
              <a:custGeom>
                <a:avLst/>
                <a:gdLst>
                  <a:gd name="T0" fmla="*/ 7 w 504"/>
                  <a:gd name="T1" fmla="*/ 32 h 334"/>
                  <a:gd name="T2" fmla="*/ 57 w 504"/>
                  <a:gd name="T3" fmla="*/ 10 h 334"/>
                  <a:gd name="T4" fmla="*/ 5 w 504"/>
                  <a:gd name="T5" fmla="*/ 57 h 334"/>
                  <a:gd name="T6" fmla="*/ 99 w 504"/>
                  <a:gd name="T7" fmla="*/ 10 h 334"/>
                  <a:gd name="T8" fmla="*/ 5 w 504"/>
                  <a:gd name="T9" fmla="*/ 82 h 334"/>
                  <a:gd name="T10" fmla="*/ 142 w 504"/>
                  <a:gd name="T11" fmla="*/ 10 h 334"/>
                  <a:gd name="T12" fmla="*/ 5 w 504"/>
                  <a:gd name="T13" fmla="*/ 104 h 334"/>
                  <a:gd name="T14" fmla="*/ 179 w 504"/>
                  <a:gd name="T15" fmla="*/ 10 h 334"/>
                  <a:gd name="T16" fmla="*/ 6 w 504"/>
                  <a:gd name="T17" fmla="*/ 127 h 334"/>
                  <a:gd name="T18" fmla="*/ 222 w 504"/>
                  <a:gd name="T19" fmla="*/ 10 h 334"/>
                  <a:gd name="T20" fmla="*/ 5 w 504"/>
                  <a:gd name="T21" fmla="*/ 151 h 334"/>
                  <a:gd name="T22" fmla="*/ 262 w 504"/>
                  <a:gd name="T23" fmla="*/ 10 h 334"/>
                  <a:gd name="T24" fmla="*/ 5 w 504"/>
                  <a:gd name="T25" fmla="*/ 175 h 334"/>
                  <a:gd name="T26" fmla="*/ 306 w 504"/>
                  <a:gd name="T27" fmla="*/ 10 h 334"/>
                  <a:gd name="T28" fmla="*/ 5 w 504"/>
                  <a:gd name="T29" fmla="*/ 200 h 334"/>
                  <a:gd name="T30" fmla="*/ 345 w 504"/>
                  <a:gd name="T31" fmla="*/ 10 h 334"/>
                  <a:gd name="T32" fmla="*/ 5 w 504"/>
                  <a:gd name="T33" fmla="*/ 222 h 334"/>
                  <a:gd name="T34" fmla="*/ 387 w 504"/>
                  <a:gd name="T35" fmla="*/ 10 h 334"/>
                  <a:gd name="T36" fmla="*/ 6 w 504"/>
                  <a:gd name="T37" fmla="*/ 245 h 334"/>
                  <a:gd name="T38" fmla="*/ 424 w 504"/>
                  <a:gd name="T39" fmla="*/ 10 h 334"/>
                  <a:gd name="T40" fmla="*/ 16 w 504"/>
                  <a:gd name="T41" fmla="*/ 262 h 334"/>
                  <a:gd name="T42" fmla="*/ 465 w 504"/>
                  <a:gd name="T43" fmla="*/ 10 h 334"/>
                  <a:gd name="T44" fmla="*/ 37 w 504"/>
                  <a:gd name="T45" fmla="*/ 272 h 334"/>
                  <a:gd name="T46" fmla="*/ 488 w 504"/>
                  <a:gd name="T47" fmla="*/ 19 h 334"/>
                  <a:gd name="T48" fmla="*/ 76 w 504"/>
                  <a:gd name="T49" fmla="*/ 271 h 334"/>
                  <a:gd name="T50" fmla="*/ 498 w 504"/>
                  <a:gd name="T51" fmla="*/ 35 h 334"/>
                  <a:gd name="T52" fmla="*/ 113 w 504"/>
                  <a:gd name="T53" fmla="*/ 272 h 334"/>
                  <a:gd name="T54" fmla="*/ 499 w 504"/>
                  <a:gd name="T55" fmla="*/ 57 h 334"/>
                  <a:gd name="T56" fmla="*/ 156 w 504"/>
                  <a:gd name="T57" fmla="*/ 271 h 334"/>
                  <a:gd name="T58" fmla="*/ 500 w 504"/>
                  <a:gd name="T59" fmla="*/ 81 h 334"/>
                  <a:gd name="T60" fmla="*/ 195 w 504"/>
                  <a:gd name="T61" fmla="*/ 272 h 334"/>
                  <a:gd name="T62" fmla="*/ 499 w 504"/>
                  <a:gd name="T63" fmla="*/ 104 h 334"/>
                  <a:gd name="T64" fmla="*/ 235 w 504"/>
                  <a:gd name="T65" fmla="*/ 272 h 334"/>
                  <a:gd name="T66" fmla="*/ 500 w 504"/>
                  <a:gd name="T67" fmla="*/ 128 h 334"/>
                  <a:gd name="T68" fmla="*/ 274 w 504"/>
                  <a:gd name="T69" fmla="*/ 272 h 334"/>
                  <a:gd name="T70" fmla="*/ 499 w 504"/>
                  <a:gd name="T71" fmla="*/ 149 h 334"/>
                  <a:gd name="T72" fmla="*/ 312 w 504"/>
                  <a:gd name="T73" fmla="*/ 271 h 334"/>
                  <a:gd name="T74" fmla="*/ 499 w 504"/>
                  <a:gd name="T75" fmla="*/ 171 h 334"/>
                  <a:gd name="T76" fmla="*/ 349 w 504"/>
                  <a:gd name="T77" fmla="*/ 272 h 334"/>
                  <a:gd name="T78" fmla="*/ 499 w 504"/>
                  <a:gd name="T79" fmla="*/ 193 h 334"/>
                  <a:gd name="T80" fmla="*/ 353 w 504"/>
                  <a:gd name="T81" fmla="*/ 291 h 334"/>
                  <a:gd name="T82" fmla="*/ 498 w 504"/>
                  <a:gd name="T83" fmla="*/ 215 h 334"/>
                  <a:gd name="T84" fmla="*/ 352 w 504"/>
                  <a:gd name="T85" fmla="*/ 317 h 334"/>
                  <a:gd name="T86" fmla="*/ 401 w 504"/>
                  <a:gd name="T87" fmla="*/ 296 h 334"/>
                  <a:gd name="T88" fmla="*/ 361 w 504"/>
                  <a:gd name="T8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4" h="334">
                    <a:moveTo>
                      <a:pt x="16" y="19"/>
                    </a:moveTo>
                    <a:cubicBezTo>
                      <a:pt x="16" y="19"/>
                      <a:pt x="28" y="12"/>
                      <a:pt x="28" y="12"/>
                    </a:cubicBezTo>
                    <a:cubicBezTo>
                      <a:pt x="28" y="13"/>
                      <a:pt x="7" y="31"/>
                      <a:pt x="7" y="32"/>
                    </a:cubicBezTo>
                    <a:cubicBezTo>
                      <a:pt x="7" y="33"/>
                      <a:pt x="45" y="9"/>
                      <a:pt x="45" y="10"/>
                    </a:cubicBezTo>
                    <a:cubicBezTo>
                      <a:pt x="46" y="11"/>
                      <a:pt x="5" y="39"/>
                      <a:pt x="6" y="40"/>
                    </a:cubicBezTo>
                    <a:cubicBezTo>
                      <a:pt x="7" y="41"/>
                      <a:pt x="56" y="9"/>
                      <a:pt x="57" y="10"/>
                    </a:cubicBezTo>
                    <a:cubicBezTo>
                      <a:pt x="58" y="11"/>
                      <a:pt x="5" y="47"/>
                      <a:pt x="5" y="48"/>
                    </a:cubicBezTo>
                    <a:cubicBezTo>
                      <a:pt x="6" y="50"/>
                      <a:pt x="71" y="9"/>
                      <a:pt x="72" y="10"/>
                    </a:cubicBezTo>
                    <a:cubicBezTo>
                      <a:pt x="73" y="11"/>
                      <a:pt x="4" y="56"/>
                      <a:pt x="5" y="57"/>
                    </a:cubicBezTo>
                    <a:cubicBezTo>
                      <a:pt x="6" y="58"/>
                      <a:pt x="84" y="8"/>
                      <a:pt x="86" y="10"/>
                    </a:cubicBezTo>
                    <a:cubicBezTo>
                      <a:pt x="87" y="12"/>
                      <a:pt x="5" y="62"/>
                      <a:pt x="6" y="64"/>
                    </a:cubicBezTo>
                    <a:cubicBezTo>
                      <a:pt x="7" y="66"/>
                      <a:pt x="98" y="8"/>
                      <a:pt x="99" y="10"/>
                    </a:cubicBezTo>
                    <a:cubicBezTo>
                      <a:pt x="100" y="12"/>
                      <a:pt x="4" y="72"/>
                      <a:pt x="5" y="73"/>
                    </a:cubicBezTo>
                    <a:cubicBezTo>
                      <a:pt x="6" y="75"/>
                      <a:pt x="112" y="8"/>
                      <a:pt x="114" y="10"/>
                    </a:cubicBezTo>
                    <a:cubicBezTo>
                      <a:pt x="115" y="13"/>
                      <a:pt x="4" y="79"/>
                      <a:pt x="5" y="82"/>
                    </a:cubicBezTo>
                    <a:cubicBezTo>
                      <a:pt x="7" y="84"/>
                      <a:pt x="128" y="8"/>
                      <a:pt x="129" y="10"/>
                    </a:cubicBezTo>
                    <a:cubicBezTo>
                      <a:pt x="131" y="13"/>
                      <a:pt x="4" y="86"/>
                      <a:pt x="6" y="88"/>
                    </a:cubicBezTo>
                    <a:cubicBezTo>
                      <a:pt x="7" y="90"/>
                      <a:pt x="140" y="8"/>
                      <a:pt x="142" y="10"/>
                    </a:cubicBezTo>
                    <a:cubicBezTo>
                      <a:pt x="143" y="13"/>
                      <a:pt x="4" y="93"/>
                      <a:pt x="6" y="95"/>
                    </a:cubicBezTo>
                    <a:cubicBezTo>
                      <a:pt x="8" y="99"/>
                      <a:pt x="151" y="7"/>
                      <a:pt x="153" y="10"/>
                    </a:cubicBezTo>
                    <a:cubicBezTo>
                      <a:pt x="155" y="14"/>
                      <a:pt x="3" y="101"/>
                      <a:pt x="5" y="104"/>
                    </a:cubicBezTo>
                    <a:cubicBezTo>
                      <a:pt x="7" y="107"/>
                      <a:pt x="165" y="8"/>
                      <a:pt x="166" y="10"/>
                    </a:cubicBezTo>
                    <a:cubicBezTo>
                      <a:pt x="168" y="14"/>
                      <a:pt x="4" y="107"/>
                      <a:pt x="6" y="110"/>
                    </a:cubicBezTo>
                    <a:cubicBezTo>
                      <a:pt x="8" y="113"/>
                      <a:pt x="177" y="8"/>
                      <a:pt x="179" y="10"/>
                    </a:cubicBezTo>
                    <a:cubicBezTo>
                      <a:pt x="181" y="14"/>
                      <a:pt x="4" y="115"/>
                      <a:pt x="6" y="118"/>
                    </a:cubicBezTo>
                    <a:cubicBezTo>
                      <a:pt x="8" y="123"/>
                      <a:pt x="191" y="6"/>
                      <a:pt x="193" y="10"/>
                    </a:cubicBezTo>
                    <a:cubicBezTo>
                      <a:pt x="196" y="15"/>
                      <a:pt x="4" y="124"/>
                      <a:pt x="6" y="127"/>
                    </a:cubicBezTo>
                    <a:cubicBezTo>
                      <a:pt x="8" y="131"/>
                      <a:pt x="206" y="6"/>
                      <a:pt x="209" y="10"/>
                    </a:cubicBezTo>
                    <a:cubicBezTo>
                      <a:pt x="211" y="14"/>
                      <a:pt x="3" y="132"/>
                      <a:pt x="5" y="136"/>
                    </a:cubicBezTo>
                    <a:cubicBezTo>
                      <a:pt x="8" y="140"/>
                      <a:pt x="220" y="7"/>
                      <a:pt x="222" y="10"/>
                    </a:cubicBezTo>
                    <a:cubicBezTo>
                      <a:pt x="224" y="14"/>
                      <a:pt x="3" y="140"/>
                      <a:pt x="5" y="144"/>
                    </a:cubicBezTo>
                    <a:cubicBezTo>
                      <a:pt x="8" y="148"/>
                      <a:pt x="234" y="5"/>
                      <a:pt x="237" y="10"/>
                    </a:cubicBezTo>
                    <a:cubicBezTo>
                      <a:pt x="239" y="14"/>
                      <a:pt x="3" y="146"/>
                      <a:pt x="5" y="151"/>
                    </a:cubicBezTo>
                    <a:cubicBezTo>
                      <a:pt x="8" y="156"/>
                      <a:pt x="246" y="6"/>
                      <a:pt x="249" y="10"/>
                    </a:cubicBezTo>
                    <a:cubicBezTo>
                      <a:pt x="252" y="16"/>
                      <a:pt x="2" y="154"/>
                      <a:pt x="5" y="159"/>
                    </a:cubicBezTo>
                    <a:cubicBezTo>
                      <a:pt x="8" y="165"/>
                      <a:pt x="259" y="4"/>
                      <a:pt x="262" y="10"/>
                    </a:cubicBezTo>
                    <a:cubicBezTo>
                      <a:pt x="265" y="15"/>
                      <a:pt x="3" y="161"/>
                      <a:pt x="6" y="167"/>
                    </a:cubicBezTo>
                    <a:cubicBezTo>
                      <a:pt x="10" y="173"/>
                      <a:pt x="273" y="4"/>
                      <a:pt x="277" y="10"/>
                    </a:cubicBezTo>
                    <a:cubicBezTo>
                      <a:pt x="280" y="15"/>
                      <a:pt x="2" y="169"/>
                      <a:pt x="5" y="175"/>
                    </a:cubicBezTo>
                    <a:cubicBezTo>
                      <a:pt x="8" y="180"/>
                      <a:pt x="287" y="4"/>
                      <a:pt x="291" y="10"/>
                    </a:cubicBezTo>
                    <a:cubicBezTo>
                      <a:pt x="294" y="16"/>
                      <a:pt x="2" y="177"/>
                      <a:pt x="5" y="183"/>
                    </a:cubicBezTo>
                    <a:cubicBezTo>
                      <a:pt x="9" y="190"/>
                      <a:pt x="303" y="4"/>
                      <a:pt x="306" y="10"/>
                    </a:cubicBezTo>
                    <a:cubicBezTo>
                      <a:pt x="309" y="15"/>
                      <a:pt x="1" y="184"/>
                      <a:pt x="5" y="191"/>
                    </a:cubicBezTo>
                    <a:cubicBezTo>
                      <a:pt x="9" y="196"/>
                      <a:pt x="315" y="5"/>
                      <a:pt x="318" y="10"/>
                    </a:cubicBezTo>
                    <a:cubicBezTo>
                      <a:pt x="322" y="16"/>
                      <a:pt x="1" y="193"/>
                      <a:pt x="5" y="200"/>
                    </a:cubicBezTo>
                    <a:cubicBezTo>
                      <a:pt x="9" y="207"/>
                      <a:pt x="330" y="4"/>
                      <a:pt x="334" y="10"/>
                    </a:cubicBezTo>
                    <a:cubicBezTo>
                      <a:pt x="337" y="16"/>
                      <a:pt x="2" y="199"/>
                      <a:pt x="6" y="206"/>
                    </a:cubicBezTo>
                    <a:cubicBezTo>
                      <a:pt x="9" y="212"/>
                      <a:pt x="341" y="3"/>
                      <a:pt x="345" y="10"/>
                    </a:cubicBezTo>
                    <a:cubicBezTo>
                      <a:pt x="349" y="17"/>
                      <a:pt x="1" y="209"/>
                      <a:pt x="5" y="216"/>
                    </a:cubicBezTo>
                    <a:cubicBezTo>
                      <a:pt x="9" y="224"/>
                      <a:pt x="357" y="3"/>
                      <a:pt x="361" y="10"/>
                    </a:cubicBezTo>
                    <a:cubicBezTo>
                      <a:pt x="364" y="17"/>
                      <a:pt x="0" y="214"/>
                      <a:pt x="5" y="222"/>
                    </a:cubicBezTo>
                    <a:cubicBezTo>
                      <a:pt x="9" y="229"/>
                      <a:pt x="368" y="1"/>
                      <a:pt x="373" y="10"/>
                    </a:cubicBezTo>
                    <a:cubicBezTo>
                      <a:pt x="379" y="19"/>
                      <a:pt x="3" y="224"/>
                      <a:pt x="6" y="230"/>
                    </a:cubicBezTo>
                    <a:cubicBezTo>
                      <a:pt x="11" y="239"/>
                      <a:pt x="383" y="2"/>
                      <a:pt x="387" y="10"/>
                    </a:cubicBezTo>
                    <a:cubicBezTo>
                      <a:pt x="392" y="18"/>
                      <a:pt x="0" y="229"/>
                      <a:pt x="5" y="238"/>
                    </a:cubicBezTo>
                    <a:cubicBezTo>
                      <a:pt x="9" y="245"/>
                      <a:pt x="396" y="3"/>
                      <a:pt x="400" y="10"/>
                    </a:cubicBezTo>
                    <a:cubicBezTo>
                      <a:pt x="404" y="16"/>
                      <a:pt x="2" y="237"/>
                      <a:pt x="6" y="245"/>
                    </a:cubicBezTo>
                    <a:cubicBezTo>
                      <a:pt x="12" y="255"/>
                      <a:pt x="408" y="0"/>
                      <a:pt x="413" y="10"/>
                    </a:cubicBezTo>
                    <a:cubicBezTo>
                      <a:pt x="419" y="20"/>
                      <a:pt x="3" y="242"/>
                      <a:pt x="8" y="251"/>
                    </a:cubicBezTo>
                    <a:cubicBezTo>
                      <a:pt x="13" y="259"/>
                      <a:pt x="420" y="3"/>
                      <a:pt x="424" y="10"/>
                    </a:cubicBezTo>
                    <a:cubicBezTo>
                      <a:pt x="429" y="19"/>
                      <a:pt x="6" y="248"/>
                      <a:pt x="12" y="257"/>
                    </a:cubicBezTo>
                    <a:cubicBezTo>
                      <a:pt x="17" y="266"/>
                      <a:pt x="436" y="3"/>
                      <a:pt x="440" y="10"/>
                    </a:cubicBezTo>
                    <a:cubicBezTo>
                      <a:pt x="444" y="17"/>
                      <a:pt x="11" y="252"/>
                      <a:pt x="16" y="262"/>
                    </a:cubicBezTo>
                    <a:cubicBezTo>
                      <a:pt x="22" y="272"/>
                      <a:pt x="447" y="1"/>
                      <a:pt x="452" y="10"/>
                    </a:cubicBezTo>
                    <a:cubicBezTo>
                      <a:pt x="458" y="20"/>
                      <a:pt x="15" y="256"/>
                      <a:pt x="21" y="266"/>
                    </a:cubicBezTo>
                    <a:cubicBezTo>
                      <a:pt x="27" y="276"/>
                      <a:pt x="459" y="0"/>
                      <a:pt x="465" y="10"/>
                    </a:cubicBezTo>
                    <a:cubicBezTo>
                      <a:pt x="470" y="19"/>
                      <a:pt x="22" y="260"/>
                      <a:pt x="27" y="270"/>
                    </a:cubicBezTo>
                    <a:cubicBezTo>
                      <a:pt x="32" y="278"/>
                      <a:pt x="470" y="4"/>
                      <a:pt x="474" y="11"/>
                    </a:cubicBezTo>
                    <a:cubicBezTo>
                      <a:pt x="480" y="21"/>
                      <a:pt x="32" y="263"/>
                      <a:pt x="37" y="272"/>
                    </a:cubicBezTo>
                    <a:cubicBezTo>
                      <a:pt x="43" y="281"/>
                      <a:pt x="477" y="5"/>
                      <a:pt x="483" y="15"/>
                    </a:cubicBezTo>
                    <a:cubicBezTo>
                      <a:pt x="488" y="25"/>
                      <a:pt x="44" y="261"/>
                      <a:pt x="50" y="272"/>
                    </a:cubicBezTo>
                    <a:cubicBezTo>
                      <a:pt x="55" y="281"/>
                      <a:pt x="482" y="8"/>
                      <a:pt x="488" y="19"/>
                    </a:cubicBezTo>
                    <a:cubicBezTo>
                      <a:pt x="494" y="29"/>
                      <a:pt x="58" y="265"/>
                      <a:pt x="61" y="272"/>
                    </a:cubicBezTo>
                    <a:cubicBezTo>
                      <a:pt x="67" y="282"/>
                      <a:pt x="488" y="13"/>
                      <a:pt x="493" y="23"/>
                    </a:cubicBezTo>
                    <a:cubicBezTo>
                      <a:pt x="498" y="32"/>
                      <a:pt x="71" y="264"/>
                      <a:pt x="76" y="271"/>
                    </a:cubicBezTo>
                    <a:cubicBezTo>
                      <a:pt x="80" y="279"/>
                      <a:pt x="491" y="20"/>
                      <a:pt x="496" y="29"/>
                    </a:cubicBezTo>
                    <a:cubicBezTo>
                      <a:pt x="500" y="35"/>
                      <a:pt x="83" y="262"/>
                      <a:pt x="88" y="272"/>
                    </a:cubicBezTo>
                    <a:cubicBezTo>
                      <a:pt x="93" y="280"/>
                      <a:pt x="493" y="27"/>
                      <a:pt x="498" y="35"/>
                    </a:cubicBezTo>
                    <a:cubicBezTo>
                      <a:pt x="502" y="42"/>
                      <a:pt x="96" y="264"/>
                      <a:pt x="101" y="272"/>
                    </a:cubicBezTo>
                    <a:cubicBezTo>
                      <a:pt x="105" y="279"/>
                      <a:pt x="495" y="35"/>
                      <a:pt x="499" y="42"/>
                    </a:cubicBezTo>
                    <a:cubicBezTo>
                      <a:pt x="504" y="50"/>
                      <a:pt x="108" y="263"/>
                      <a:pt x="113" y="272"/>
                    </a:cubicBezTo>
                    <a:cubicBezTo>
                      <a:pt x="118" y="281"/>
                      <a:pt x="495" y="41"/>
                      <a:pt x="499" y="49"/>
                    </a:cubicBezTo>
                    <a:cubicBezTo>
                      <a:pt x="503" y="56"/>
                      <a:pt x="124" y="265"/>
                      <a:pt x="128" y="272"/>
                    </a:cubicBezTo>
                    <a:cubicBezTo>
                      <a:pt x="133" y="280"/>
                      <a:pt x="494" y="48"/>
                      <a:pt x="499" y="57"/>
                    </a:cubicBezTo>
                    <a:cubicBezTo>
                      <a:pt x="504" y="65"/>
                      <a:pt x="137" y="265"/>
                      <a:pt x="140" y="272"/>
                    </a:cubicBezTo>
                    <a:cubicBezTo>
                      <a:pt x="145" y="279"/>
                      <a:pt x="494" y="58"/>
                      <a:pt x="498" y="65"/>
                    </a:cubicBezTo>
                    <a:cubicBezTo>
                      <a:pt x="502" y="71"/>
                      <a:pt x="152" y="264"/>
                      <a:pt x="156" y="271"/>
                    </a:cubicBezTo>
                    <a:cubicBezTo>
                      <a:pt x="160" y="278"/>
                      <a:pt x="494" y="65"/>
                      <a:pt x="499" y="73"/>
                    </a:cubicBezTo>
                    <a:cubicBezTo>
                      <a:pt x="502" y="79"/>
                      <a:pt x="165" y="266"/>
                      <a:pt x="169" y="272"/>
                    </a:cubicBezTo>
                    <a:cubicBezTo>
                      <a:pt x="172" y="277"/>
                      <a:pt x="496" y="74"/>
                      <a:pt x="500" y="81"/>
                    </a:cubicBezTo>
                    <a:cubicBezTo>
                      <a:pt x="504" y="87"/>
                      <a:pt x="179" y="266"/>
                      <a:pt x="182" y="271"/>
                    </a:cubicBezTo>
                    <a:cubicBezTo>
                      <a:pt x="185" y="277"/>
                      <a:pt x="495" y="80"/>
                      <a:pt x="500" y="87"/>
                    </a:cubicBezTo>
                    <a:cubicBezTo>
                      <a:pt x="504" y="94"/>
                      <a:pt x="192" y="266"/>
                      <a:pt x="195" y="272"/>
                    </a:cubicBezTo>
                    <a:cubicBezTo>
                      <a:pt x="198" y="277"/>
                      <a:pt x="495" y="91"/>
                      <a:pt x="498" y="96"/>
                    </a:cubicBezTo>
                    <a:cubicBezTo>
                      <a:pt x="501" y="101"/>
                      <a:pt x="206" y="266"/>
                      <a:pt x="209" y="272"/>
                    </a:cubicBezTo>
                    <a:cubicBezTo>
                      <a:pt x="213" y="278"/>
                      <a:pt x="495" y="98"/>
                      <a:pt x="499" y="104"/>
                    </a:cubicBezTo>
                    <a:cubicBezTo>
                      <a:pt x="503" y="111"/>
                      <a:pt x="220" y="266"/>
                      <a:pt x="223" y="272"/>
                    </a:cubicBezTo>
                    <a:cubicBezTo>
                      <a:pt x="227" y="278"/>
                      <a:pt x="495" y="107"/>
                      <a:pt x="499" y="113"/>
                    </a:cubicBezTo>
                    <a:cubicBezTo>
                      <a:pt x="503" y="119"/>
                      <a:pt x="232" y="267"/>
                      <a:pt x="235" y="272"/>
                    </a:cubicBezTo>
                    <a:cubicBezTo>
                      <a:pt x="239" y="279"/>
                      <a:pt x="496" y="113"/>
                      <a:pt x="500" y="119"/>
                    </a:cubicBezTo>
                    <a:cubicBezTo>
                      <a:pt x="503" y="125"/>
                      <a:pt x="248" y="268"/>
                      <a:pt x="250" y="272"/>
                    </a:cubicBezTo>
                    <a:cubicBezTo>
                      <a:pt x="253" y="277"/>
                      <a:pt x="497" y="124"/>
                      <a:pt x="500" y="128"/>
                    </a:cubicBezTo>
                    <a:cubicBezTo>
                      <a:pt x="503" y="134"/>
                      <a:pt x="259" y="266"/>
                      <a:pt x="262" y="272"/>
                    </a:cubicBezTo>
                    <a:cubicBezTo>
                      <a:pt x="265" y="276"/>
                      <a:pt x="495" y="130"/>
                      <a:pt x="499" y="135"/>
                    </a:cubicBezTo>
                    <a:cubicBezTo>
                      <a:pt x="501" y="141"/>
                      <a:pt x="272" y="267"/>
                      <a:pt x="274" y="272"/>
                    </a:cubicBezTo>
                    <a:cubicBezTo>
                      <a:pt x="276" y="275"/>
                      <a:pt x="496" y="137"/>
                      <a:pt x="499" y="142"/>
                    </a:cubicBezTo>
                    <a:cubicBezTo>
                      <a:pt x="501" y="146"/>
                      <a:pt x="285" y="268"/>
                      <a:pt x="287" y="272"/>
                    </a:cubicBezTo>
                    <a:cubicBezTo>
                      <a:pt x="289" y="276"/>
                      <a:pt x="496" y="144"/>
                      <a:pt x="499" y="149"/>
                    </a:cubicBezTo>
                    <a:cubicBezTo>
                      <a:pt x="500" y="152"/>
                      <a:pt x="298" y="268"/>
                      <a:pt x="300" y="272"/>
                    </a:cubicBezTo>
                    <a:cubicBezTo>
                      <a:pt x="302" y="275"/>
                      <a:pt x="498" y="153"/>
                      <a:pt x="500" y="156"/>
                    </a:cubicBezTo>
                    <a:cubicBezTo>
                      <a:pt x="502" y="160"/>
                      <a:pt x="310" y="267"/>
                      <a:pt x="312" y="271"/>
                    </a:cubicBezTo>
                    <a:cubicBezTo>
                      <a:pt x="315" y="276"/>
                      <a:pt x="497" y="160"/>
                      <a:pt x="499" y="163"/>
                    </a:cubicBezTo>
                    <a:cubicBezTo>
                      <a:pt x="501" y="166"/>
                      <a:pt x="323" y="268"/>
                      <a:pt x="325" y="271"/>
                    </a:cubicBezTo>
                    <a:cubicBezTo>
                      <a:pt x="328" y="276"/>
                      <a:pt x="497" y="167"/>
                      <a:pt x="499" y="171"/>
                    </a:cubicBezTo>
                    <a:cubicBezTo>
                      <a:pt x="501" y="173"/>
                      <a:pt x="335" y="269"/>
                      <a:pt x="336" y="272"/>
                    </a:cubicBezTo>
                    <a:cubicBezTo>
                      <a:pt x="338" y="275"/>
                      <a:pt x="497" y="175"/>
                      <a:pt x="499" y="178"/>
                    </a:cubicBezTo>
                    <a:cubicBezTo>
                      <a:pt x="501" y="182"/>
                      <a:pt x="347" y="268"/>
                      <a:pt x="349" y="272"/>
                    </a:cubicBezTo>
                    <a:cubicBezTo>
                      <a:pt x="351" y="275"/>
                      <a:pt x="498" y="181"/>
                      <a:pt x="500" y="185"/>
                    </a:cubicBezTo>
                    <a:cubicBezTo>
                      <a:pt x="502" y="188"/>
                      <a:pt x="355" y="272"/>
                      <a:pt x="356" y="275"/>
                    </a:cubicBezTo>
                    <a:cubicBezTo>
                      <a:pt x="358" y="277"/>
                      <a:pt x="497" y="190"/>
                      <a:pt x="499" y="193"/>
                    </a:cubicBezTo>
                    <a:cubicBezTo>
                      <a:pt x="500" y="195"/>
                      <a:pt x="352" y="280"/>
                      <a:pt x="354" y="283"/>
                    </a:cubicBezTo>
                    <a:cubicBezTo>
                      <a:pt x="355" y="285"/>
                      <a:pt x="498" y="196"/>
                      <a:pt x="499" y="199"/>
                    </a:cubicBezTo>
                    <a:cubicBezTo>
                      <a:pt x="502" y="203"/>
                      <a:pt x="351" y="288"/>
                      <a:pt x="353" y="291"/>
                    </a:cubicBezTo>
                    <a:cubicBezTo>
                      <a:pt x="354" y="294"/>
                      <a:pt x="497" y="204"/>
                      <a:pt x="499" y="207"/>
                    </a:cubicBezTo>
                    <a:cubicBezTo>
                      <a:pt x="501" y="210"/>
                      <a:pt x="351" y="297"/>
                      <a:pt x="352" y="299"/>
                    </a:cubicBezTo>
                    <a:cubicBezTo>
                      <a:pt x="354" y="302"/>
                      <a:pt x="497" y="212"/>
                      <a:pt x="498" y="215"/>
                    </a:cubicBezTo>
                    <a:cubicBezTo>
                      <a:pt x="500" y="218"/>
                      <a:pt x="351" y="305"/>
                      <a:pt x="352" y="308"/>
                    </a:cubicBezTo>
                    <a:cubicBezTo>
                      <a:pt x="354" y="311"/>
                      <a:pt x="497" y="220"/>
                      <a:pt x="499" y="223"/>
                    </a:cubicBezTo>
                    <a:cubicBezTo>
                      <a:pt x="501" y="226"/>
                      <a:pt x="350" y="314"/>
                      <a:pt x="352" y="317"/>
                    </a:cubicBezTo>
                    <a:cubicBezTo>
                      <a:pt x="352" y="318"/>
                      <a:pt x="411" y="281"/>
                      <a:pt x="412" y="282"/>
                    </a:cubicBezTo>
                    <a:cubicBezTo>
                      <a:pt x="413" y="284"/>
                      <a:pt x="351" y="323"/>
                      <a:pt x="352" y="324"/>
                    </a:cubicBezTo>
                    <a:cubicBezTo>
                      <a:pt x="352" y="325"/>
                      <a:pt x="401" y="295"/>
                      <a:pt x="401" y="296"/>
                    </a:cubicBezTo>
                    <a:cubicBezTo>
                      <a:pt x="402" y="297"/>
                      <a:pt x="354" y="329"/>
                      <a:pt x="355" y="330"/>
                    </a:cubicBezTo>
                    <a:cubicBezTo>
                      <a:pt x="355" y="331"/>
                      <a:pt x="389" y="310"/>
                      <a:pt x="389" y="311"/>
                    </a:cubicBezTo>
                    <a:cubicBezTo>
                      <a:pt x="389" y="311"/>
                      <a:pt x="360" y="333"/>
                      <a:pt x="361" y="334"/>
                    </a:cubicBezTo>
                    <a:cubicBezTo>
                      <a:pt x="361" y="334"/>
                      <a:pt x="376" y="324"/>
                      <a:pt x="376" y="325"/>
                    </a:cubicBezTo>
                  </a:path>
                </a:pathLst>
              </a:custGeom>
              <a:noFill/>
              <a:ln w="12" cap="rnd">
                <a:solidFill>
                  <a:srgbClr val="26890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black"/>
                  </a:solidFill>
                  <a:effectLst/>
                  <a:uLnTx/>
                  <a:uFillTx/>
                </a:endParaRPr>
              </a:p>
            </p:txBody>
          </p:sp>
        </p:grpSp>
        <p:sp>
          <p:nvSpPr>
            <p:cNvPr id="5" name="Rounded Rectangle 71">
              <a:extLst>
                <a:ext uri="{FF2B5EF4-FFF2-40B4-BE49-F238E27FC236}">
                  <a16:creationId xmlns:a16="http://schemas.microsoft.com/office/drawing/2014/main" id="{936C2D64-F16A-1689-AE96-12B7057512F7}"/>
                </a:ext>
              </a:extLst>
            </p:cNvPr>
            <p:cNvSpPr/>
            <p:nvPr/>
          </p:nvSpPr>
          <p:spPr>
            <a:xfrm rot="10800000">
              <a:off x="583327" y="1418897"/>
              <a:ext cx="2695904" cy="1661630"/>
            </a:xfrm>
            <a:prstGeom prst="roundRect">
              <a:avLst>
                <a:gd name="adj" fmla="val 4832"/>
              </a:avLst>
            </a:prstGeom>
            <a:solidFill>
              <a:sysClr val="window" lastClr="FFFFFF"/>
            </a:solidFill>
            <a:ln w="12700" cap="flat" cmpd="sng" algn="ctr">
              <a:solidFill>
                <a:srgbClr val="0D8390">
                  <a:lumMod val="20000"/>
                  <a:lumOff val="80000"/>
                </a:srgbClr>
              </a:solidFill>
              <a:prstDash val="solid"/>
            </a:ln>
            <a:effectLst/>
          </p:spPr>
          <p:txBody>
            <a:bodyPr lIns="137160" tIns="91440" r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0" i="1" u="none" strike="noStrike" kern="0" cap="none" spc="0" normalizeH="0" baseline="0" dirty="0">
                  <a:ln>
                    <a:noFill/>
                  </a:ln>
                  <a:solidFill>
                    <a:srgbClr val="26890D"/>
                  </a:solidFill>
                  <a:effectLst/>
                  <a:uLnTx/>
                  <a:uFillTx/>
                  <a:latin typeface="Calibri"/>
                  <a:ea typeface="+mn-ea"/>
                  <a:cs typeface="+mn-cs"/>
                </a:rPr>
                <a:t>Le </a:t>
              </a:r>
              <a:r>
                <a:rPr lang="fr-FR" sz="1600" i="1" kern="0" dirty="0">
                  <a:solidFill>
                    <a:srgbClr val="26890D"/>
                  </a:solidFill>
                  <a:latin typeface="Calibri"/>
                </a:rPr>
                <a:t>libellé papier des états financiers devrait être modifié pour ne pas avoir ce type de débat. </a:t>
              </a:r>
              <a:endParaRPr kumimoji="0" lang="fr-FR" sz="1600" b="0" i="1" u="none" strike="noStrike" kern="0" cap="none" spc="0" normalizeH="0" baseline="0" dirty="0">
                <a:ln>
                  <a:noFill/>
                </a:ln>
                <a:solidFill>
                  <a:srgbClr val="26890D"/>
                </a:solidFill>
                <a:effectLst/>
                <a:uLnTx/>
                <a:uFillTx/>
                <a:latin typeface="Calibri"/>
                <a:ea typeface="+mn-ea"/>
                <a:cs typeface="+mn-cs"/>
              </a:endParaRPr>
            </a:p>
          </p:txBody>
        </p:sp>
      </p:grpSp>
      <p:grpSp>
        <p:nvGrpSpPr>
          <p:cNvPr id="9" name="Group 8">
            <a:extLst>
              <a:ext uri="{FF2B5EF4-FFF2-40B4-BE49-F238E27FC236}">
                <a16:creationId xmlns:a16="http://schemas.microsoft.com/office/drawing/2014/main" id="{7487FBF9-A395-D5DC-0EA9-0438BAD15F24}"/>
              </a:ext>
            </a:extLst>
          </p:cNvPr>
          <p:cNvGrpSpPr/>
          <p:nvPr/>
        </p:nvGrpSpPr>
        <p:grpSpPr>
          <a:xfrm rot="10800000">
            <a:off x="6486137" y="4890217"/>
            <a:ext cx="3447055" cy="1661706"/>
            <a:chOff x="414338" y="1187943"/>
            <a:chExt cx="3027363" cy="2511697"/>
          </a:xfrm>
        </p:grpSpPr>
        <p:grpSp>
          <p:nvGrpSpPr>
            <p:cNvPr id="10" name="Group 9">
              <a:extLst>
                <a:ext uri="{FF2B5EF4-FFF2-40B4-BE49-F238E27FC236}">
                  <a16:creationId xmlns:a16="http://schemas.microsoft.com/office/drawing/2014/main" id="{BF9C00F9-4961-8294-8F27-8CF25E6ECD50}"/>
                </a:ext>
              </a:extLst>
            </p:cNvPr>
            <p:cNvGrpSpPr/>
            <p:nvPr/>
          </p:nvGrpSpPr>
          <p:grpSpPr>
            <a:xfrm flipH="1">
              <a:off x="414338" y="1187943"/>
              <a:ext cx="3027363" cy="2511697"/>
              <a:chOff x="6134100" y="1103313"/>
              <a:chExt cx="3027363" cy="2006600"/>
            </a:xfrm>
          </p:grpSpPr>
          <p:sp>
            <p:nvSpPr>
              <p:cNvPr id="12" name="Freeform 72">
                <a:extLst>
                  <a:ext uri="{FF2B5EF4-FFF2-40B4-BE49-F238E27FC236}">
                    <a16:creationId xmlns:a16="http://schemas.microsoft.com/office/drawing/2014/main" id="{0E917133-34CF-E607-402F-14C4027BABB4}"/>
                  </a:ext>
                </a:extLst>
              </p:cNvPr>
              <p:cNvSpPr>
                <a:spLocks/>
              </p:cNvSpPr>
              <p:nvPr/>
            </p:nvSpPr>
            <p:spPr bwMode="auto">
              <a:xfrm>
                <a:off x="8656638" y="2455863"/>
                <a:ext cx="481013" cy="293688"/>
              </a:xfrm>
              <a:custGeom>
                <a:avLst/>
                <a:gdLst>
                  <a:gd name="T0" fmla="*/ 0 w 80"/>
                  <a:gd name="T1" fmla="*/ 47 h 49"/>
                  <a:gd name="T2" fmla="*/ 79 w 80"/>
                  <a:gd name="T3" fmla="*/ 1 h 49"/>
                  <a:gd name="T4" fmla="*/ 16 w 80"/>
                  <a:gd name="T5" fmla="*/ 46 h 49"/>
                  <a:gd name="T6" fmla="*/ 79 w 80"/>
                  <a:gd name="T7" fmla="*/ 9 h 49"/>
                  <a:gd name="T8" fmla="*/ 28 w 80"/>
                  <a:gd name="T9" fmla="*/ 46 h 49"/>
                  <a:gd name="T10" fmla="*/ 79 w 80"/>
                  <a:gd name="T11" fmla="*/ 17 h 49"/>
                  <a:gd name="T12" fmla="*/ 39 w 80"/>
                  <a:gd name="T13" fmla="*/ 47 h 49"/>
                  <a:gd name="T14" fmla="*/ 78 w 80"/>
                  <a:gd name="T15" fmla="*/ 24 h 49"/>
                  <a:gd name="T16" fmla="*/ 54 w 80"/>
                  <a:gd name="T17" fmla="*/ 46 h 49"/>
                  <a:gd name="T18" fmla="*/ 70 w 80"/>
                  <a:gd name="T19" fmla="*/ 3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49">
                    <a:moveTo>
                      <a:pt x="0" y="47"/>
                    </a:moveTo>
                    <a:cubicBezTo>
                      <a:pt x="1" y="49"/>
                      <a:pt x="78" y="0"/>
                      <a:pt x="79" y="1"/>
                    </a:cubicBezTo>
                    <a:cubicBezTo>
                      <a:pt x="80" y="2"/>
                      <a:pt x="15" y="45"/>
                      <a:pt x="16" y="46"/>
                    </a:cubicBezTo>
                    <a:cubicBezTo>
                      <a:pt x="16" y="47"/>
                      <a:pt x="79" y="8"/>
                      <a:pt x="79" y="9"/>
                    </a:cubicBezTo>
                    <a:cubicBezTo>
                      <a:pt x="80" y="11"/>
                      <a:pt x="28" y="45"/>
                      <a:pt x="28" y="46"/>
                    </a:cubicBezTo>
                    <a:cubicBezTo>
                      <a:pt x="29" y="47"/>
                      <a:pt x="79" y="16"/>
                      <a:pt x="79" y="17"/>
                    </a:cubicBezTo>
                    <a:cubicBezTo>
                      <a:pt x="80" y="17"/>
                      <a:pt x="38" y="46"/>
                      <a:pt x="39" y="47"/>
                    </a:cubicBezTo>
                    <a:cubicBezTo>
                      <a:pt x="39" y="48"/>
                      <a:pt x="77" y="23"/>
                      <a:pt x="78" y="24"/>
                    </a:cubicBezTo>
                    <a:cubicBezTo>
                      <a:pt x="78" y="25"/>
                      <a:pt x="54" y="45"/>
                      <a:pt x="54" y="46"/>
                    </a:cubicBezTo>
                    <a:cubicBezTo>
                      <a:pt x="54" y="46"/>
                      <a:pt x="70" y="36"/>
                      <a:pt x="70" y="36"/>
                    </a:cubicBezTo>
                  </a:path>
                </a:pathLst>
              </a:custGeom>
              <a:noFill/>
              <a:ln w="12"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FF0000"/>
                  </a:solidFill>
                  <a:effectLst/>
                  <a:uLnTx/>
                  <a:uFillTx/>
                </a:endParaRPr>
              </a:p>
            </p:txBody>
          </p:sp>
          <p:sp>
            <p:nvSpPr>
              <p:cNvPr id="13" name="Freeform 73">
                <a:extLst>
                  <a:ext uri="{FF2B5EF4-FFF2-40B4-BE49-F238E27FC236}">
                    <a16:creationId xmlns:a16="http://schemas.microsoft.com/office/drawing/2014/main" id="{9072884B-B264-3D1E-712D-44DE2BB82FAD}"/>
                  </a:ext>
                </a:extLst>
              </p:cNvPr>
              <p:cNvSpPr>
                <a:spLocks/>
              </p:cNvSpPr>
              <p:nvPr/>
            </p:nvSpPr>
            <p:spPr bwMode="auto">
              <a:xfrm>
                <a:off x="6134100" y="1103313"/>
                <a:ext cx="3027363" cy="2006600"/>
              </a:xfrm>
              <a:custGeom>
                <a:avLst/>
                <a:gdLst>
                  <a:gd name="T0" fmla="*/ 7 w 504"/>
                  <a:gd name="T1" fmla="*/ 32 h 334"/>
                  <a:gd name="T2" fmla="*/ 57 w 504"/>
                  <a:gd name="T3" fmla="*/ 10 h 334"/>
                  <a:gd name="T4" fmla="*/ 5 w 504"/>
                  <a:gd name="T5" fmla="*/ 57 h 334"/>
                  <a:gd name="T6" fmla="*/ 99 w 504"/>
                  <a:gd name="T7" fmla="*/ 10 h 334"/>
                  <a:gd name="T8" fmla="*/ 5 w 504"/>
                  <a:gd name="T9" fmla="*/ 82 h 334"/>
                  <a:gd name="T10" fmla="*/ 142 w 504"/>
                  <a:gd name="T11" fmla="*/ 10 h 334"/>
                  <a:gd name="T12" fmla="*/ 5 w 504"/>
                  <a:gd name="T13" fmla="*/ 104 h 334"/>
                  <a:gd name="T14" fmla="*/ 179 w 504"/>
                  <a:gd name="T15" fmla="*/ 10 h 334"/>
                  <a:gd name="T16" fmla="*/ 6 w 504"/>
                  <a:gd name="T17" fmla="*/ 127 h 334"/>
                  <a:gd name="T18" fmla="*/ 222 w 504"/>
                  <a:gd name="T19" fmla="*/ 10 h 334"/>
                  <a:gd name="T20" fmla="*/ 5 w 504"/>
                  <a:gd name="T21" fmla="*/ 151 h 334"/>
                  <a:gd name="T22" fmla="*/ 262 w 504"/>
                  <a:gd name="T23" fmla="*/ 10 h 334"/>
                  <a:gd name="T24" fmla="*/ 5 w 504"/>
                  <a:gd name="T25" fmla="*/ 175 h 334"/>
                  <a:gd name="T26" fmla="*/ 306 w 504"/>
                  <a:gd name="T27" fmla="*/ 10 h 334"/>
                  <a:gd name="T28" fmla="*/ 5 w 504"/>
                  <a:gd name="T29" fmla="*/ 200 h 334"/>
                  <a:gd name="T30" fmla="*/ 345 w 504"/>
                  <a:gd name="T31" fmla="*/ 10 h 334"/>
                  <a:gd name="T32" fmla="*/ 5 w 504"/>
                  <a:gd name="T33" fmla="*/ 222 h 334"/>
                  <a:gd name="T34" fmla="*/ 387 w 504"/>
                  <a:gd name="T35" fmla="*/ 10 h 334"/>
                  <a:gd name="T36" fmla="*/ 6 w 504"/>
                  <a:gd name="T37" fmla="*/ 245 h 334"/>
                  <a:gd name="T38" fmla="*/ 424 w 504"/>
                  <a:gd name="T39" fmla="*/ 10 h 334"/>
                  <a:gd name="T40" fmla="*/ 16 w 504"/>
                  <a:gd name="T41" fmla="*/ 262 h 334"/>
                  <a:gd name="T42" fmla="*/ 465 w 504"/>
                  <a:gd name="T43" fmla="*/ 10 h 334"/>
                  <a:gd name="T44" fmla="*/ 37 w 504"/>
                  <a:gd name="T45" fmla="*/ 272 h 334"/>
                  <a:gd name="T46" fmla="*/ 488 w 504"/>
                  <a:gd name="T47" fmla="*/ 19 h 334"/>
                  <a:gd name="T48" fmla="*/ 76 w 504"/>
                  <a:gd name="T49" fmla="*/ 271 h 334"/>
                  <a:gd name="T50" fmla="*/ 498 w 504"/>
                  <a:gd name="T51" fmla="*/ 35 h 334"/>
                  <a:gd name="T52" fmla="*/ 113 w 504"/>
                  <a:gd name="T53" fmla="*/ 272 h 334"/>
                  <a:gd name="T54" fmla="*/ 499 w 504"/>
                  <a:gd name="T55" fmla="*/ 57 h 334"/>
                  <a:gd name="T56" fmla="*/ 156 w 504"/>
                  <a:gd name="T57" fmla="*/ 271 h 334"/>
                  <a:gd name="T58" fmla="*/ 500 w 504"/>
                  <a:gd name="T59" fmla="*/ 81 h 334"/>
                  <a:gd name="T60" fmla="*/ 195 w 504"/>
                  <a:gd name="T61" fmla="*/ 272 h 334"/>
                  <a:gd name="T62" fmla="*/ 499 w 504"/>
                  <a:gd name="T63" fmla="*/ 104 h 334"/>
                  <a:gd name="T64" fmla="*/ 235 w 504"/>
                  <a:gd name="T65" fmla="*/ 272 h 334"/>
                  <a:gd name="T66" fmla="*/ 500 w 504"/>
                  <a:gd name="T67" fmla="*/ 128 h 334"/>
                  <a:gd name="T68" fmla="*/ 274 w 504"/>
                  <a:gd name="T69" fmla="*/ 272 h 334"/>
                  <a:gd name="T70" fmla="*/ 499 w 504"/>
                  <a:gd name="T71" fmla="*/ 149 h 334"/>
                  <a:gd name="T72" fmla="*/ 312 w 504"/>
                  <a:gd name="T73" fmla="*/ 271 h 334"/>
                  <a:gd name="T74" fmla="*/ 499 w 504"/>
                  <a:gd name="T75" fmla="*/ 171 h 334"/>
                  <a:gd name="T76" fmla="*/ 349 w 504"/>
                  <a:gd name="T77" fmla="*/ 272 h 334"/>
                  <a:gd name="T78" fmla="*/ 499 w 504"/>
                  <a:gd name="T79" fmla="*/ 193 h 334"/>
                  <a:gd name="T80" fmla="*/ 353 w 504"/>
                  <a:gd name="T81" fmla="*/ 291 h 334"/>
                  <a:gd name="T82" fmla="*/ 498 w 504"/>
                  <a:gd name="T83" fmla="*/ 215 h 334"/>
                  <a:gd name="T84" fmla="*/ 352 w 504"/>
                  <a:gd name="T85" fmla="*/ 317 h 334"/>
                  <a:gd name="T86" fmla="*/ 401 w 504"/>
                  <a:gd name="T87" fmla="*/ 296 h 334"/>
                  <a:gd name="T88" fmla="*/ 361 w 504"/>
                  <a:gd name="T89" fmla="*/ 334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4" h="334">
                    <a:moveTo>
                      <a:pt x="16" y="19"/>
                    </a:moveTo>
                    <a:cubicBezTo>
                      <a:pt x="16" y="19"/>
                      <a:pt x="28" y="12"/>
                      <a:pt x="28" y="12"/>
                    </a:cubicBezTo>
                    <a:cubicBezTo>
                      <a:pt x="28" y="13"/>
                      <a:pt x="7" y="31"/>
                      <a:pt x="7" y="32"/>
                    </a:cubicBezTo>
                    <a:cubicBezTo>
                      <a:pt x="7" y="33"/>
                      <a:pt x="45" y="9"/>
                      <a:pt x="45" y="10"/>
                    </a:cubicBezTo>
                    <a:cubicBezTo>
                      <a:pt x="46" y="11"/>
                      <a:pt x="5" y="39"/>
                      <a:pt x="6" y="40"/>
                    </a:cubicBezTo>
                    <a:cubicBezTo>
                      <a:pt x="7" y="41"/>
                      <a:pt x="56" y="9"/>
                      <a:pt x="57" y="10"/>
                    </a:cubicBezTo>
                    <a:cubicBezTo>
                      <a:pt x="58" y="11"/>
                      <a:pt x="5" y="47"/>
                      <a:pt x="5" y="48"/>
                    </a:cubicBezTo>
                    <a:cubicBezTo>
                      <a:pt x="6" y="50"/>
                      <a:pt x="71" y="9"/>
                      <a:pt x="72" y="10"/>
                    </a:cubicBezTo>
                    <a:cubicBezTo>
                      <a:pt x="73" y="11"/>
                      <a:pt x="4" y="56"/>
                      <a:pt x="5" y="57"/>
                    </a:cubicBezTo>
                    <a:cubicBezTo>
                      <a:pt x="6" y="58"/>
                      <a:pt x="84" y="8"/>
                      <a:pt x="86" y="10"/>
                    </a:cubicBezTo>
                    <a:cubicBezTo>
                      <a:pt x="87" y="12"/>
                      <a:pt x="5" y="62"/>
                      <a:pt x="6" y="64"/>
                    </a:cubicBezTo>
                    <a:cubicBezTo>
                      <a:pt x="7" y="66"/>
                      <a:pt x="98" y="8"/>
                      <a:pt x="99" y="10"/>
                    </a:cubicBezTo>
                    <a:cubicBezTo>
                      <a:pt x="100" y="12"/>
                      <a:pt x="4" y="72"/>
                      <a:pt x="5" y="73"/>
                    </a:cubicBezTo>
                    <a:cubicBezTo>
                      <a:pt x="6" y="75"/>
                      <a:pt x="112" y="8"/>
                      <a:pt x="114" y="10"/>
                    </a:cubicBezTo>
                    <a:cubicBezTo>
                      <a:pt x="115" y="13"/>
                      <a:pt x="4" y="79"/>
                      <a:pt x="5" y="82"/>
                    </a:cubicBezTo>
                    <a:cubicBezTo>
                      <a:pt x="7" y="84"/>
                      <a:pt x="128" y="8"/>
                      <a:pt x="129" y="10"/>
                    </a:cubicBezTo>
                    <a:cubicBezTo>
                      <a:pt x="131" y="13"/>
                      <a:pt x="4" y="86"/>
                      <a:pt x="6" y="88"/>
                    </a:cubicBezTo>
                    <a:cubicBezTo>
                      <a:pt x="7" y="90"/>
                      <a:pt x="140" y="8"/>
                      <a:pt x="142" y="10"/>
                    </a:cubicBezTo>
                    <a:cubicBezTo>
                      <a:pt x="143" y="13"/>
                      <a:pt x="4" y="93"/>
                      <a:pt x="6" y="95"/>
                    </a:cubicBezTo>
                    <a:cubicBezTo>
                      <a:pt x="8" y="99"/>
                      <a:pt x="151" y="7"/>
                      <a:pt x="153" y="10"/>
                    </a:cubicBezTo>
                    <a:cubicBezTo>
                      <a:pt x="155" y="14"/>
                      <a:pt x="3" y="101"/>
                      <a:pt x="5" y="104"/>
                    </a:cubicBezTo>
                    <a:cubicBezTo>
                      <a:pt x="7" y="107"/>
                      <a:pt x="165" y="8"/>
                      <a:pt x="166" y="10"/>
                    </a:cubicBezTo>
                    <a:cubicBezTo>
                      <a:pt x="168" y="14"/>
                      <a:pt x="4" y="107"/>
                      <a:pt x="6" y="110"/>
                    </a:cubicBezTo>
                    <a:cubicBezTo>
                      <a:pt x="8" y="113"/>
                      <a:pt x="177" y="8"/>
                      <a:pt x="179" y="10"/>
                    </a:cubicBezTo>
                    <a:cubicBezTo>
                      <a:pt x="181" y="14"/>
                      <a:pt x="4" y="115"/>
                      <a:pt x="6" y="118"/>
                    </a:cubicBezTo>
                    <a:cubicBezTo>
                      <a:pt x="8" y="123"/>
                      <a:pt x="191" y="6"/>
                      <a:pt x="193" y="10"/>
                    </a:cubicBezTo>
                    <a:cubicBezTo>
                      <a:pt x="196" y="15"/>
                      <a:pt x="4" y="124"/>
                      <a:pt x="6" y="127"/>
                    </a:cubicBezTo>
                    <a:cubicBezTo>
                      <a:pt x="8" y="131"/>
                      <a:pt x="206" y="6"/>
                      <a:pt x="209" y="10"/>
                    </a:cubicBezTo>
                    <a:cubicBezTo>
                      <a:pt x="211" y="14"/>
                      <a:pt x="3" y="132"/>
                      <a:pt x="5" y="136"/>
                    </a:cubicBezTo>
                    <a:cubicBezTo>
                      <a:pt x="8" y="140"/>
                      <a:pt x="220" y="7"/>
                      <a:pt x="222" y="10"/>
                    </a:cubicBezTo>
                    <a:cubicBezTo>
                      <a:pt x="224" y="14"/>
                      <a:pt x="3" y="140"/>
                      <a:pt x="5" y="144"/>
                    </a:cubicBezTo>
                    <a:cubicBezTo>
                      <a:pt x="8" y="148"/>
                      <a:pt x="234" y="5"/>
                      <a:pt x="237" y="10"/>
                    </a:cubicBezTo>
                    <a:cubicBezTo>
                      <a:pt x="239" y="14"/>
                      <a:pt x="3" y="146"/>
                      <a:pt x="5" y="151"/>
                    </a:cubicBezTo>
                    <a:cubicBezTo>
                      <a:pt x="8" y="156"/>
                      <a:pt x="246" y="6"/>
                      <a:pt x="249" y="10"/>
                    </a:cubicBezTo>
                    <a:cubicBezTo>
                      <a:pt x="252" y="16"/>
                      <a:pt x="2" y="154"/>
                      <a:pt x="5" y="159"/>
                    </a:cubicBezTo>
                    <a:cubicBezTo>
                      <a:pt x="8" y="165"/>
                      <a:pt x="259" y="4"/>
                      <a:pt x="262" y="10"/>
                    </a:cubicBezTo>
                    <a:cubicBezTo>
                      <a:pt x="265" y="15"/>
                      <a:pt x="3" y="161"/>
                      <a:pt x="6" y="167"/>
                    </a:cubicBezTo>
                    <a:cubicBezTo>
                      <a:pt x="10" y="173"/>
                      <a:pt x="273" y="4"/>
                      <a:pt x="277" y="10"/>
                    </a:cubicBezTo>
                    <a:cubicBezTo>
                      <a:pt x="280" y="15"/>
                      <a:pt x="2" y="169"/>
                      <a:pt x="5" y="175"/>
                    </a:cubicBezTo>
                    <a:cubicBezTo>
                      <a:pt x="8" y="180"/>
                      <a:pt x="287" y="4"/>
                      <a:pt x="291" y="10"/>
                    </a:cubicBezTo>
                    <a:cubicBezTo>
                      <a:pt x="294" y="16"/>
                      <a:pt x="2" y="177"/>
                      <a:pt x="5" y="183"/>
                    </a:cubicBezTo>
                    <a:cubicBezTo>
                      <a:pt x="9" y="190"/>
                      <a:pt x="303" y="4"/>
                      <a:pt x="306" y="10"/>
                    </a:cubicBezTo>
                    <a:cubicBezTo>
                      <a:pt x="309" y="15"/>
                      <a:pt x="1" y="184"/>
                      <a:pt x="5" y="191"/>
                    </a:cubicBezTo>
                    <a:cubicBezTo>
                      <a:pt x="9" y="196"/>
                      <a:pt x="315" y="5"/>
                      <a:pt x="318" y="10"/>
                    </a:cubicBezTo>
                    <a:cubicBezTo>
                      <a:pt x="322" y="16"/>
                      <a:pt x="1" y="193"/>
                      <a:pt x="5" y="200"/>
                    </a:cubicBezTo>
                    <a:cubicBezTo>
                      <a:pt x="9" y="207"/>
                      <a:pt x="330" y="4"/>
                      <a:pt x="334" y="10"/>
                    </a:cubicBezTo>
                    <a:cubicBezTo>
                      <a:pt x="337" y="16"/>
                      <a:pt x="2" y="199"/>
                      <a:pt x="6" y="206"/>
                    </a:cubicBezTo>
                    <a:cubicBezTo>
                      <a:pt x="9" y="212"/>
                      <a:pt x="341" y="3"/>
                      <a:pt x="345" y="10"/>
                    </a:cubicBezTo>
                    <a:cubicBezTo>
                      <a:pt x="349" y="17"/>
                      <a:pt x="1" y="209"/>
                      <a:pt x="5" y="216"/>
                    </a:cubicBezTo>
                    <a:cubicBezTo>
                      <a:pt x="9" y="224"/>
                      <a:pt x="357" y="3"/>
                      <a:pt x="361" y="10"/>
                    </a:cubicBezTo>
                    <a:cubicBezTo>
                      <a:pt x="364" y="17"/>
                      <a:pt x="0" y="214"/>
                      <a:pt x="5" y="222"/>
                    </a:cubicBezTo>
                    <a:cubicBezTo>
                      <a:pt x="9" y="229"/>
                      <a:pt x="368" y="1"/>
                      <a:pt x="373" y="10"/>
                    </a:cubicBezTo>
                    <a:cubicBezTo>
                      <a:pt x="379" y="19"/>
                      <a:pt x="3" y="224"/>
                      <a:pt x="6" y="230"/>
                    </a:cubicBezTo>
                    <a:cubicBezTo>
                      <a:pt x="11" y="239"/>
                      <a:pt x="383" y="2"/>
                      <a:pt x="387" y="10"/>
                    </a:cubicBezTo>
                    <a:cubicBezTo>
                      <a:pt x="392" y="18"/>
                      <a:pt x="0" y="229"/>
                      <a:pt x="5" y="238"/>
                    </a:cubicBezTo>
                    <a:cubicBezTo>
                      <a:pt x="9" y="245"/>
                      <a:pt x="396" y="3"/>
                      <a:pt x="400" y="10"/>
                    </a:cubicBezTo>
                    <a:cubicBezTo>
                      <a:pt x="404" y="16"/>
                      <a:pt x="2" y="237"/>
                      <a:pt x="6" y="245"/>
                    </a:cubicBezTo>
                    <a:cubicBezTo>
                      <a:pt x="12" y="255"/>
                      <a:pt x="408" y="0"/>
                      <a:pt x="413" y="10"/>
                    </a:cubicBezTo>
                    <a:cubicBezTo>
                      <a:pt x="419" y="20"/>
                      <a:pt x="3" y="242"/>
                      <a:pt x="8" y="251"/>
                    </a:cubicBezTo>
                    <a:cubicBezTo>
                      <a:pt x="13" y="259"/>
                      <a:pt x="420" y="3"/>
                      <a:pt x="424" y="10"/>
                    </a:cubicBezTo>
                    <a:cubicBezTo>
                      <a:pt x="429" y="19"/>
                      <a:pt x="6" y="248"/>
                      <a:pt x="12" y="257"/>
                    </a:cubicBezTo>
                    <a:cubicBezTo>
                      <a:pt x="17" y="266"/>
                      <a:pt x="436" y="3"/>
                      <a:pt x="440" y="10"/>
                    </a:cubicBezTo>
                    <a:cubicBezTo>
                      <a:pt x="444" y="17"/>
                      <a:pt x="11" y="252"/>
                      <a:pt x="16" y="262"/>
                    </a:cubicBezTo>
                    <a:cubicBezTo>
                      <a:pt x="22" y="272"/>
                      <a:pt x="447" y="1"/>
                      <a:pt x="452" y="10"/>
                    </a:cubicBezTo>
                    <a:cubicBezTo>
                      <a:pt x="458" y="20"/>
                      <a:pt x="15" y="256"/>
                      <a:pt x="21" y="266"/>
                    </a:cubicBezTo>
                    <a:cubicBezTo>
                      <a:pt x="27" y="276"/>
                      <a:pt x="459" y="0"/>
                      <a:pt x="465" y="10"/>
                    </a:cubicBezTo>
                    <a:cubicBezTo>
                      <a:pt x="470" y="19"/>
                      <a:pt x="22" y="260"/>
                      <a:pt x="27" y="270"/>
                    </a:cubicBezTo>
                    <a:cubicBezTo>
                      <a:pt x="32" y="278"/>
                      <a:pt x="470" y="4"/>
                      <a:pt x="474" y="11"/>
                    </a:cubicBezTo>
                    <a:cubicBezTo>
                      <a:pt x="480" y="21"/>
                      <a:pt x="32" y="263"/>
                      <a:pt x="37" y="272"/>
                    </a:cubicBezTo>
                    <a:cubicBezTo>
                      <a:pt x="43" y="281"/>
                      <a:pt x="477" y="5"/>
                      <a:pt x="483" y="15"/>
                    </a:cubicBezTo>
                    <a:cubicBezTo>
                      <a:pt x="488" y="25"/>
                      <a:pt x="44" y="261"/>
                      <a:pt x="50" y="272"/>
                    </a:cubicBezTo>
                    <a:cubicBezTo>
                      <a:pt x="55" y="281"/>
                      <a:pt x="482" y="8"/>
                      <a:pt x="488" y="19"/>
                    </a:cubicBezTo>
                    <a:cubicBezTo>
                      <a:pt x="494" y="29"/>
                      <a:pt x="58" y="265"/>
                      <a:pt x="61" y="272"/>
                    </a:cubicBezTo>
                    <a:cubicBezTo>
                      <a:pt x="67" y="282"/>
                      <a:pt x="488" y="13"/>
                      <a:pt x="493" y="23"/>
                    </a:cubicBezTo>
                    <a:cubicBezTo>
                      <a:pt x="498" y="32"/>
                      <a:pt x="71" y="264"/>
                      <a:pt x="76" y="271"/>
                    </a:cubicBezTo>
                    <a:cubicBezTo>
                      <a:pt x="80" y="279"/>
                      <a:pt x="491" y="20"/>
                      <a:pt x="496" y="29"/>
                    </a:cubicBezTo>
                    <a:cubicBezTo>
                      <a:pt x="500" y="35"/>
                      <a:pt x="83" y="262"/>
                      <a:pt x="88" y="272"/>
                    </a:cubicBezTo>
                    <a:cubicBezTo>
                      <a:pt x="93" y="280"/>
                      <a:pt x="493" y="27"/>
                      <a:pt x="498" y="35"/>
                    </a:cubicBezTo>
                    <a:cubicBezTo>
                      <a:pt x="502" y="42"/>
                      <a:pt x="96" y="264"/>
                      <a:pt x="101" y="272"/>
                    </a:cubicBezTo>
                    <a:cubicBezTo>
                      <a:pt x="105" y="279"/>
                      <a:pt x="495" y="35"/>
                      <a:pt x="499" y="42"/>
                    </a:cubicBezTo>
                    <a:cubicBezTo>
                      <a:pt x="504" y="50"/>
                      <a:pt x="108" y="263"/>
                      <a:pt x="113" y="272"/>
                    </a:cubicBezTo>
                    <a:cubicBezTo>
                      <a:pt x="118" y="281"/>
                      <a:pt x="495" y="41"/>
                      <a:pt x="499" y="49"/>
                    </a:cubicBezTo>
                    <a:cubicBezTo>
                      <a:pt x="503" y="56"/>
                      <a:pt x="124" y="265"/>
                      <a:pt x="128" y="272"/>
                    </a:cubicBezTo>
                    <a:cubicBezTo>
                      <a:pt x="133" y="280"/>
                      <a:pt x="494" y="48"/>
                      <a:pt x="499" y="57"/>
                    </a:cubicBezTo>
                    <a:cubicBezTo>
                      <a:pt x="504" y="65"/>
                      <a:pt x="137" y="265"/>
                      <a:pt x="140" y="272"/>
                    </a:cubicBezTo>
                    <a:cubicBezTo>
                      <a:pt x="145" y="279"/>
                      <a:pt x="494" y="58"/>
                      <a:pt x="498" y="65"/>
                    </a:cubicBezTo>
                    <a:cubicBezTo>
                      <a:pt x="502" y="71"/>
                      <a:pt x="152" y="264"/>
                      <a:pt x="156" y="271"/>
                    </a:cubicBezTo>
                    <a:cubicBezTo>
                      <a:pt x="160" y="278"/>
                      <a:pt x="494" y="65"/>
                      <a:pt x="499" y="73"/>
                    </a:cubicBezTo>
                    <a:cubicBezTo>
                      <a:pt x="502" y="79"/>
                      <a:pt x="165" y="266"/>
                      <a:pt x="169" y="272"/>
                    </a:cubicBezTo>
                    <a:cubicBezTo>
                      <a:pt x="172" y="277"/>
                      <a:pt x="496" y="74"/>
                      <a:pt x="500" y="81"/>
                    </a:cubicBezTo>
                    <a:cubicBezTo>
                      <a:pt x="504" y="87"/>
                      <a:pt x="179" y="266"/>
                      <a:pt x="182" y="271"/>
                    </a:cubicBezTo>
                    <a:cubicBezTo>
                      <a:pt x="185" y="277"/>
                      <a:pt x="495" y="80"/>
                      <a:pt x="500" y="87"/>
                    </a:cubicBezTo>
                    <a:cubicBezTo>
                      <a:pt x="504" y="94"/>
                      <a:pt x="192" y="266"/>
                      <a:pt x="195" y="272"/>
                    </a:cubicBezTo>
                    <a:cubicBezTo>
                      <a:pt x="198" y="277"/>
                      <a:pt x="495" y="91"/>
                      <a:pt x="498" y="96"/>
                    </a:cubicBezTo>
                    <a:cubicBezTo>
                      <a:pt x="501" y="101"/>
                      <a:pt x="206" y="266"/>
                      <a:pt x="209" y="272"/>
                    </a:cubicBezTo>
                    <a:cubicBezTo>
                      <a:pt x="213" y="278"/>
                      <a:pt x="495" y="98"/>
                      <a:pt x="499" y="104"/>
                    </a:cubicBezTo>
                    <a:cubicBezTo>
                      <a:pt x="503" y="111"/>
                      <a:pt x="220" y="266"/>
                      <a:pt x="223" y="272"/>
                    </a:cubicBezTo>
                    <a:cubicBezTo>
                      <a:pt x="227" y="278"/>
                      <a:pt x="495" y="107"/>
                      <a:pt x="499" y="113"/>
                    </a:cubicBezTo>
                    <a:cubicBezTo>
                      <a:pt x="503" y="119"/>
                      <a:pt x="232" y="267"/>
                      <a:pt x="235" y="272"/>
                    </a:cubicBezTo>
                    <a:cubicBezTo>
                      <a:pt x="239" y="279"/>
                      <a:pt x="496" y="113"/>
                      <a:pt x="500" y="119"/>
                    </a:cubicBezTo>
                    <a:cubicBezTo>
                      <a:pt x="503" y="125"/>
                      <a:pt x="248" y="268"/>
                      <a:pt x="250" y="272"/>
                    </a:cubicBezTo>
                    <a:cubicBezTo>
                      <a:pt x="253" y="277"/>
                      <a:pt x="497" y="124"/>
                      <a:pt x="500" y="128"/>
                    </a:cubicBezTo>
                    <a:cubicBezTo>
                      <a:pt x="503" y="134"/>
                      <a:pt x="259" y="266"/>
                      <a:pt x="262" y="272"/>
                    </a:cubicBezTo>
                    <a:cubicBezTo>
                      <a:pt x="265" y="276"/>
                      <a:pt x="495" y="130"/>
                      <a:pt x="499" y="135"/>
                    </a:cubicBezTo>
                    <a:cubicBezTo>
                      <a:pt x="501" y="141"/>
                      <a:pt x="272" y="267"/>
                      <a:pt x="274" y="272"/>
                    </a:cubicBezTo>
                    <a:cubicBezTo>
                      <a:pt x="276" y="275"/>
                      <a:pt x="496" y="137"/>
                      <a:pt x="499" y="142"/>
                    </a:cubicBezTo>
                    <a:cubicBezTo>
                      <a:pt x="501" y="146"/>
                      <a:pt x="285" y="268"/>
                      <a:pt x="287" y="272"/>
                    </a:cubicBezTo>
                    <a:cubicBezTo>
                      <a:pt x="289" y="276"/>
                      <a:pt x="496" y="144"/>
                      <a:pt x="499" y="149"/>
                    </a:cubicBezTo>
                    <a:cubicBezTo>
                      <a:pt x="500" y="152"/>
                      <a:pt x="298" y="268"/>
                      <a:pt x="300" y="272"/>
                    </a:cubicBezTo>
                    <a:cubicBezTo>
                      <a:pt x="302" y="275"/>
                      <a:pt x="498" y="153"/>
                      <a:pt x="500" y="156"/>
                    </a:cubicBezTo>
                    <a:cubicBezTo>
                      <a:pt x="502" y="160"/>
                      <a:pt x="310" y="267"/>
                      <a:pt x="312" y="271"/>
                    </a:cubicBezTo>
                    <a:cubicBezTo>
                      <a:pt x="315" y="276"/>
                      <a:pt x="497" y="160"/>
                      <a:pt x="499" y="163"/>
                    </a:cubicBezTo>
                    <a:cubicBezTo>
                      <a:pt x="501" y="166"/>
                      <a:pt x="323" y="268"/>
                      <a:pt x="325" y="271"/>
                    </a:cubicBezTo>
                    <a:cubicBezTo>
                      <a:pt x="328" y="276"/>
                      <a:pt x="497" y="167"/>
                      <a:pt x="499" y="171"/>
                    </a:cubicBezTo>
                    <a:cubicBezTo>
                      <a:pt x="501" y="173"/>
                      <a:pt x="335" y="269"/>
                      <a:pt x="336" y="272"/>
                    </a:cubicBezTo>
                    <a:cubicBezTo>
                      <a:pt x="338" y="275"/>
                      <a:pt x="497" y="175"/>
                      <a:pt x="499" y="178"/>
                    </a:cubicBezTo>
                    <a:cubicBezTo>
                      <a:pt x="501" y="182"/>
                      <a:pt x="347" y="268"/>
                      <a:pt x="349" y="272"/>
                    </a:cubicBezTo>
                    <a:cubicBezTo>
                      <a:pt x="351" y="275"/>
                      <a:pt x="498" y="181"/>
                      <a:pt x="500" y="185"/>
                    </a:cubicBezTo>
                    <a:cubicBezTo>
                      <a:pt x="502" y="188"/>
                      <a:pt x="355" y="272"/>
                      <a:pt x="356" y="275"/>
                    </a:cubicBezTo>
                    <a:cubicBezTo>
                      <a:pt x="358" y="277"/>
                      <a:pt x="497" y="190"/>
                      <a:pt x="499" y="193"/>
                    </a:cubicBezTo>
                    <a:cubicBezTo>
                      <a:pt x="500" y="195"/>
                      <a:pt x="352" y="280"/>
                      <a:pt x="354" y="283"/>
                    </a:cubicBezTo>
                    <a:cubicBezTo>
                      <a:pt x="355" y="285"/>
                      <a:pt x="498" y="196"/>
                      <a:pt x="499" y="199"/>
                    </a:cubicBezTo>
                    <a:cubicBezTo>
                      <a:pt x="502" y="203"/>
                      <a:pt x="351" y="288"/>
                      <a:pt x="353" y="291"/>
                    </a:cubicBezTo>
                    <a:cubicBezTo>
                      <a:pt x="354" y="294"/>
                      <a:pt x="497" y="204"/>
                      <a:pt x="499" y="207"/>
                    </a:cubicBezTo>
                    <a:cubicBezTo>
                      <a:pt x="501" y="210"/>
                      <a:pt x="351" y="297"/>
                      <a:pt x="352" y="299"/>
                    </a:cubicBezTo>
                    <a:cubicBezTo>
                      <a:pt x="354" y="302"/>
                      <a:pt x="497" y="212"/>
                      <a:pt x="498" y="215"/>
                    </a:cubicBezTo>
                    <a:cubicBezTo>
                      <a:pt x="500" y="218"/>
                      <a:pt x="351" y="305"/>
                      <a:pt x="352" y="308"/>
                    </a:cubicBezTo>
                    <a:cubicBezTo>
                      <a:pt x="354" y="311"/>
                      <a:pt x="497" y="220"/>
                      <a:pt x="499" y="223"/>
                    </a:cubicBezTo>
                    <a:cubicBezTo>
                      <a:pt x="501" y="226"/>
                      <a:pt x="350" y="314"/>
                      <a:pt x="352" y="317"/>
                    </a:cubicBezTo>
                    <a:cubicBezTo>
                      <a:pt x="352" y="318"/>
                      <a:pt x="411" y="281"/>
                      <a:pt x="412" y="282"/>
                    </a:cubicBezTo>
                    <a:cubicBezTo>
                      <a:pt x="413" y="284"/>
                      <a:pt x="351" y="323"/>
                      <a:pt x="352" y="324"/>
                    </a:cubicBezTo>
                    <a:cubicBezTo>
                      <a:pt x="352" y="325"/>
                      <a:pt x="401" y="295"/>
                      <a:pt x="401" y="296"/>
                    </a:cubicBezTo>
                    <a:cubicBezTo>
                      <a:pt x="402" y="297"/>
                      <a:pt x="354" y="329"/>
                      <a:pt x="355" y="330"/>
                    </a:cubicBezTo>
                    <a:cubicBezTo>
                      <a:pt x="355" y="331"/>
                      <a:pt x="389" y="310"/>
                      <a:pt x="389" y="311"/>
                    </a:cubicBezTo>
                    <a:cubicBezTo>
                      <a:pt x="389" y="311"/>
                      <a:pt x="360" y="333"/>
                      <a:pt x="361" y="334"/>
                    </a:cubicBezTo>
                    <a:cubicBezTo>
                      <a:pt x="361" y="334"/>
                      <a:pt x="376" y="324"/>
                      <a:pt x="376" y="325"/>
                    </a:cubicBezTo>
                  </a:path>
                </a:pathLst>
              </a:custGeom>
              <a:noFill/>
              <a:ln w="12"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FF0000"/>
                  </a:solidFill>
                  <a:effectLst/>
                  <a:uLnTx/>
                  <a:uFillTx/>
                </a:endParaRPr>
              </a:p>
            </p:txBody>
          </p:sp>
        </p:grpSp>
        <p:sp>
          <p:nvSpPr>
            <p:cNvPr id="11" name="Rounded Rectangle 71">
              <a:extLst>
                <a:ext uri="{FF2B5EF4-FFF2-40B4-BE49-F238E27FC236}">
                  <a16:creationId xmlns:a16="http://schemas.microsoft.com/office/drawing/2014/main" id="{0BE065F3-1D47-6092-9FFF-F3BCD071BABE}"/>
                </a:ext>
              </a:extLst>
            </p:cNvPr>
            <p:cNvSpPr/>
            <p:nvPr/>
          </p:nvSpPr>
          <p:spPr>
            <a:xfrm rot="10800000">
              <a:off x="583327" y="1418897"/>
              <a:ext cx="2695904" cy="1661630"/>
            </a:xfrm>
            <a:prstGeom prst="roundRect">
              <a:avLst>
                <a:gd name="adj" fmla="val 4832"/>
              </a:avLst>
            </a:prstGeom>
            <a:solidFill>
              <a:sysClr val="window" lastClr="FFFFFF"/>
            </a:solidFill>
            <a:ln w="12700" cap="flat" cmpd="sng" algn="ctr">
              <a:solidFill>
                <a:srgbClr val="FF0000"/>
              </a:solidFill>
              <a:prstDash val="solid"/>
            </a:ln>
            <a:effectLst/>
          </p:spPr>
          <p:txBody>
            <a:bodyPr lIns="137160" tIns="91440" r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0" i="1" u="none" strike="noStrike" kern="0" cap="none" spc="0" normalizeH="0" baseline="0" dirty="0">
                  <a:ln>
                    <a:noFill/>
                  </a:ln>
                  <a:solidFill>
                    <a:srgbClr val="FF0000"/>
                  </a:solidFill>
                  <a:effectLst/>
                  <a:uLnTx/>
                  <a:uFillTx/>
                  <a:latin typeface="Calibri"/>
                  <a:ea typeface="+mn-ea"/>
                  <a:cs typeface="+mn-cs"/>
                </a:rPr>
                <a:t>Si le libellé papier signale un poste plus large dans le temps que les seuls passifs sur contrat, il est justifié et son balisage peut l’être</a:t>
              </a:r>
              <a:endParaRPr kumimoji="0" lang="fr-FR" sz="1600" b="0" i="1" u="none" strike="noStrike" kern="0" cap="none" spc="0" normalizeH="0" baseline="0" dirty="0">
                <a:ln>
                  <a:noFill/>
                </a:ln>
                <a:solidFill>
                  <a:srgbClr val="FF0000"/>
                </a:solidFill>
                <a:effectLst/>
                <a:uLnTx/>
                <a:uFillTx/>
                <a:latin typeface="Calibri"/>
              </a:endParaRPr>
            </a:p>
          </p:txBody>
        </p:sp>
      </p:grpSp>
    </p:spTree>
    <p:extLst>
      <p:ext uri="{BB962C8B-B14F-4D97-AF65-F5344CB8AC3E}">
        <p14:creationId xmlns:p14="http://schemas.microsoft.com/office/powerpoint/2010/main" val="1999617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6C68B-BD87-98AC-5DE8-B8A409774919}"/>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BB69622F-E793-61E7-1D81-05EB0AE7AE32}"/>
              </a:ext>
            </a:extLst>
          </p:cNvPr>
          <p:cNvSpPr>
            <a:spLocks noGrp="1"/>
          </p:cNvSpPr>
          <p:nvPr>
            <p:ph type="title"/>
          </p:nvPr>
        </p:nvSpPr>
        <p:spPr>
          <a:xfrm>
            <a:off x="429146" y="450315"/>
            <a:ext cx="11762854" cy="766249"/>
          </a:xfrm>
        </p:spPr>
        <p:txBody>
          <a:bodyPr>
            <a:normAutofit/>
          </a:bodyPr>
          <a:lstStyle/>
          <a:p>
            <a:r>
              <a:rPr lang="fr-FR" sz="3100" b="1" dirty="0">
                <a:solidFill>
                  <a:schemeClr val="accent1"/>
                </a:solidFill>
              </a:rPr>
              <a:t>Principal place of business</a:t>
            </a:r>
          </a:p>
        </p:txBody>
      </p:sp>
      <p:pic>
        <p:nvPicPr>
          <p:cNvPr id="5" name="Image 4">
            <a:extLst>
              <a:ext uri="{FF2B5EF4-FFF2-40B4-BE49-F238E27FC236}">
                <a16:creationId xmlns:a16="http://schemas.microsoft.com/office/drawing/2014/main" id="{663725DC-C8D4-1CC9-9C29-7C09EF338A69}"/>
              </a:ext>
            </a:extLst>
          </p:cNvPr>
          <p:cNvPicPr>
            <a:picLocks noChangeAspect="1"/>
          </p:cNvPicPr>
          <p:nvPr/>
        </p:nvPicPr>
        <p:blipFill>
          <a:blip r:embed="rId3"/>
          <a:stretch>
            <a:fillRect/>
          </a:stretch>
        </p:blipFill>
        <p:spPr>
          <a:xfrm>
            <a:off x="546859" y="1869050"/>
            <a:ext cx="7327743" cy="4330992"/>
          </a:xfrm>
          <a:prstGeom prst="rect">
            <a:avLst/>
          </a:prstGeom>
        </p:spPr>
      </p:pic>
      <p:sp>
        <p:nvSpPr>
          <p:cNvPr id="6" name="ZoneTexte 5">
            <a:extLst>
              <a:ext uri="{FF2B5EF4-FFF2-40B4-BE49-F238E27FC236}">
                <a16:creationId xmlns:a16="http://schemas.microsoft.com/office/drawing/2014/main" id="{365066EF-F06E-B219-E890-775B0CB33EAC}"/>
              </a:ext>
            </a:extLst>
          </p:cNvPr>
          <p:cNvSpPr txBox="1"/>
          <p:nvPr/>
        </p:nvSpPr>
        <p:spPr>
          <a:xfrm>
            <a:off x="446844" y="1254312"/>
            <a:ext cx="10020265" cy="923330"/>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La non-utilisation de cette balise, conformément aux recos du groupe, est régulièrement challengée. </a:t>
            </a:r>
          </a:p>
          <a:p>
            <a:r>
              <a:rPr lang="fr-FR" dirty="0">
                <a:latin typeface="Calibri" panose="020F0502020204030204" pitchFamily="34" charset="0"/>
                <a:ea typeface="Calibri" panose="020F0502020204030204" pitchFamily="34" charset="0"/>
              </a:rPr>
              <a:t>Faut-il les revoir ?</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82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C5839F-AE10-6D1F-292F-82FAD99FB7ED}"/>
              </a:ext>
            </a:extLst>
          </p:cNvPr>
          <p:cNvSpPr>
            <a:spLocks noGrp="1"/>
          </p:cNvSpPr>
          <p:nvPr>
            <p:ph type="title"/>
          </p:nvPr>
        </p:nvSpPr>
        <p:spPr/>
        <p:txBody>
          <a:bodyPr>
            <a:normAutofit/>
          </a:bodyPr>
          <a:lstStyle/>
          <a:p>
            <a:r>
              <a:rPr lang="fr-FR" sz="3100" b="1" dirty="0">
                <a:solidFill>
                  <a:schemeClr val="accent1"/>
                </a:solidFill>
              </a:rPr>
              <a:t>Autres points de discussion/divergences de jugement fréquents</a:t>
            </a:r>
          </a:p>
        </p:txBody>
      </p:sp>
      <p:sp>
        <p:nvSpPr>
          <p:cNvPr id="3" name="ZoneTexte 2">
            <a:extLst>
              <a:ext uri="{FF2B5EF4-FFF2-40B4-BE49-F238E27FC236}">
                <a16:creationId xmlns:a16="http://schemas.microsoft.com/office/drawing/2014/main" id="{56A8342D-ECFB-FB59-E79C-F5BB69D8A05E}"/>
              </a:ext>
            </a:extLst>
          </p:cNvPr>
          <p:cNvSpPr txBox="1"/>
          <p:nvPr/>
        </p:nvSpPr>
        <p:spPr>
          <a:xfrm>
            <a:off x="446844" y="1276346"/>
            <a:ext cx="10851538" cy="2585323"/>
          </a:xfrm>
          <a:prstGeom prst="rect">
            <a:avLst/>
          </a:prstGeom>
          <a:noFill/>
        </p:spPr>
        <p:txBody>
          <a:bodyPr wrap="square">
            <a:spAutoFit/>
          </a:bodyPr>
          <a:lstStyle/>
          <a:p>
            <a:pPr marL="285750" indent="-285750">
              <a:buFontTx/>
              <a:buChar char="-"/>
            </a:pPr>
            <a:r>
              <a:rPr lang="fr-FR" dirty="0">
                <a:latin typeface="Calibri" panose="020F0502020204030204" pitchFamily="34" charset="0"/>
                <a:ea typeface="Calibri" panose="020F0502020204030204" pitchFamily="34" charset="0"/>
              </a:rPr>
              <a:t>Balisage par nature des événements significatifs de la période</a:t>
            </a:r>
          </a:p>
          <a:p>
            <a:pPr marL="285750" indent="-285750">
              <a:buFontTx/>
              <a:buChar char="-"/>
            </a:pPr>
            <a:endParaRPr lang="fr-FR" dirty="0">
              <a:latin typeface="Calibri" panose="020F0502020204030204" pitchFamily="34" charset="0"/>
              <a:ea typeface="Calibri" panose="020F0502020204030204" pitchFamily="34" charset="0"/>
            </a:endParaRPr>
          </a:p>
          <a:p>
            <a:pPr marL="285750" indent="-285750">
              <a:buFontTx/>
              <a:buChar char="-"/>
            </a:pPr>
            <a:r>
              <a:rPr lang="fr-FR" dirty="0">
                <a:latin typeface="Calibri" panose="020F0502020204030204" pitchFamily="34" charset="0"/>
                <a:ea typeface="Calibri" panose="020F0502020204030204" pitchFamily="34" charset="0"/>
              </a:rPr>
              <a:t>Niveau de granularité des block tags</a:t>
            </a:r>
          </a:p>
          <a:p>
            <a:endParaRPr lang="fr-FR" dirty="0">
              <a:latin typeface="Calibri" panose="020F0502020204030204" pitchFamily="34" charset="0"/>
              <a:ea typeface="Calibri" panose="020F0502020204030204" pitchFamily="34" charset="0"/>
            </a:endParaRPr>
          </a:p>
          <a:p>
            <a:pPr marL="285750" indent="-285750">
              <a:buFontTx/>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Utilisation de la balise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DescriptionOfAccountingPolicyForDepreciationExpenseExplanatory</a:t>
            </a:r>
            <a:r>
              <a:rPr lang="fr-FR" sz="1800" dirty="0">
                <a:effectLst/>
                <a:latin typeface="Calibri" panose="020F0502020204030204" pitchFamily="34" charset="0"/>
                <a:ea typeface="Calibri" panose="020F0502020204030204" pitchFamily="34" charset="0"/>
                <a:cs typeface="Times New Roman" panose="02020603050405020304" pitchFamily="18" charset="0"/>
              </a:rPr>
              <a:t> pour les principes comptables des immobilisations incorporelles</a:t>
            </a:r>
          </a:p>
          <a:p>
            <a:pPr marL="285750" indent="-285750">
              <a:buFontTx/>
              <a:buChar char="-"/>
            </a:pPr>
            <a:endParaRPr lang="fr-FR" dirty="0">
              <a:latin typeface="Calibri" panose="020F0502020204030204" pitchFamily="34" charset="0"/>
              <a:ea typeface="Calibri" panose="020F0502020204030204" pitchFamily="34" charset="0"/>
              <a:cs typeface="Times New Roman" panose="02020603050405020304" pitchFamily="18" charset="0"/>
            </a:endParaRPr>
          </a:p>
          <a:p>
            <a:endParaRPr lang="fr-FR"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Tx/>
              <a:buChar char="-"/>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4798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B9DB8-B194-3C6B-EB9E-52A00A63A445}"/>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D7C8DBA6-8320-D223-1C18-3A42E8898E1C}"/>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Divergences observées / clarifications à obtenir</a:t>
            </a:r>
          </a:p>
        </p:txBody>
      </p:sp>
      <p:sp>
        <p:nvSpPr>
          <p:cNvPr id="8" name="ZoneTexte 7">
            <a:extLst>
              <a:ext uri="{FF2B5EF4-FFF2-40B4-BE49-F238E27FC236}">
                <a16:creationId xmlns:a16="http://schemas.microsoft.com/office/drawing/2014/main" id="{A2C5D87B-C14B-13DB-8163-214A55172A20}"/>
              </a:ext>
            </a:extLst>
          </p:cNvPr>
          <p:cNvSpPr txBox="1"/>
          <p:nvPr/>
        </p:nvSpPr>
        <p:spPr>
          <a:xfrm>
            <a:off x="566604" y="1708737"/>
            <a:ext cx="9817377" cy="4801314"/>
          </a:xfrm>
          <a:prstGeom prst="rect">
            <a:avLst/>
          </a:prstGeom>
          <a:noFill/>
        </p:spPr>
        <p:txBody>
          <a:bodyPr wrap="square">
            <a:spAutoFit/>
          </a:bodyPr>
          <a:lstStyle/>
          <a:p>
            <a:r>
              <a:rPr lang="fr-FR" sz="1800" b="1" dirty="0">
                <a:effectLst/>
                <a:latin typeface="Calibri" panose="020F0502020204030204" pitchFamily="34" charset="0"/>
                <a:ea typeface="Calibri" panose="020F0502020204030204" pitchFamily="34" charset="0"/>
              </a:rPr>
              <a:t>1/ Divergences observées</a:t>
            </a:r>
            <a:endParaRPr lang="fr-FR"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Contenu de </a:t>
            </a:r>
            <a:r>
              <a:rPr lang="fr-FR" dirty="0" err="1">
                <a:latin typeface="Calibri" panose="020F0502020204030204" pitchFamily="34" charset="0"/>
                <a:ea typeface="Times New Roman" panose="02020603050405020304" pitchFamily="18" charset="0"/>
              </a:rPr>
              <a:t>FinancialAssets</a:t>
            </a:r>
            <a:r>
              <a:rPr lang="fr-FR" dirty="0">
                <a:latin typeface="Calibri" panose="020F0502020204030204" pitchFamily="34" charset="0"/>
                <a:ea typeface="Times New Roman" panose="02020603050405020304" pitchFamily="18" charset="0"/>
              </a:rPr>
              <a:t> (inclus ou non MEQ)</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Intégration des titres dans les macro-balises (pour permettre la lecture des balises larges)</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Portée du 2.5.1 sur les informations financières intégrées dans des images (hors des comptes)</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Autres ?</a:t>
            </a:r>
          </a:p>
          <a:p>
            <a:pPr lvl="0"/>
            <a:endParaRPr lang="fr-FR" dirty="0">
              <a:latin typeface="Calibri" panose="020F0502020204030204" pitchFamily="34" charset="0"/>
              <a:ea typeface="Times New Roman" panose="02020603050405020304" pitchFamily="18" charset="0"/>
            </a:endParaRPr>
          </a:p>
          <a:p>
            <a:r>
              <a:rPr lang="fr-FR" sz="1800" b="1" dirty="0">
                <a:effectLst/>
                <a:latin typeface="Calibri" panose="020F0502020204030204" pitchFamily="34" charset="0"/>
                <a:ea typeface="Calibri" panose="020F0502020204030204" pitchFamily="34" charset="0"/>
              </a:rPr>
              <a:t>2/ Hiérarchie à revoir</a:t>
            </a:r>
          </a:p>
          <a:p>
            <a:endParaRPr lang="fr-FR" sz="1800" b="1" dirty="0">
              <a:effectLst/>
              <a:latin typeface="Calibri" panose="020F0502020204030204" pitchFamily="34" charset="0"/>
              <a:ea typeface="Calibri" panose="020F0502020204030204" pitchFamily="34" charset="0"/>
            </a:endParaRPr>
          </a:p>
          <a:p>
            <a:pPr marL="342900" indent="-342900">
              <a:buFont typeface="Calibri" panose="020F0502020204030204" pitchFamily="34" charset="0"/>
              <a:buChar char="-"/>
            </a:pPr>
            <a:r>
              <a:rPr lang="fr-FR" dirty="0">
                <a:latin typeface="Calibri" panose="020F0502020204030204" pitchFamily="34" charset="0"/>
              </a:rPr>
              <a:t>Au moins une relation à revoir</a:t>
            </a:r>
          </a:p>
          <a:p>
            <a:pPr marL="342900" indent="-342900">
              <a:buFont typeface="Calibri" panose="020F0502020204030204" pitchFamily="34" charset="0"/>
              <a:buChar char="-"/>
            </a:pPr>
            <a:r>
              <a:rPr lang="fr-FR" dirty="0">
                <a:latin typeface="Calibri" panose="020F0502020204030204" pitchFamily="34" charset="0"/>
              </a:rPr>
              <a:t>Quelle automatisation a été faite des </a:t>
            </a:r>
            <a:r>
              <a:rPr lang="fr-FR" dirty="0" err="1">
                <a:latin typeface="Calibri" panose="020F0502020204030204" pitchFamily="34" charset="0"/>
              </a:rPr>
              <a:t>surbalises</a:t>
            </a:r>
            <a:r>
              <a:rPr lang="fr-FR" dirty="0">
                <a:latin typeface="Calibri" panose="020F0502020204030204" pitchFamily="34" charset="0"/>
              </a:rPr>
              <a:t> « fréquentes » ?</a:t>
            </a:r>
          </a:p>
          <a:p>
            <a:endParaRPr lang="fr-FR" sz="1800" b="1" dirty="0">
              <a:effectLst/>
              <a:latin typeface="Calibri" panose="020F0502020204030204" pitchFamily="34" charset="0"/>
              <a:ea typeface="Calibri" panose="020F0502020204030204" pitchFamily="34" charset="0"/>
            </a:endParaRPr>
          </a:p>
          <a:p>
            <a:r>
              <a:rPr lang="fr-FR" sz="1800" b="1" dirty="0">
                <a:effectLst/>
                <a:latin typeface="Calibri" panose="020F0502020204030204" pitchFamily="34" charset="0"/>
                <a:ea typeface="Calibri" panose="020F0502020204030204" pitchFamily="34" charset="0"/>
              </a:rPr>
              <a:t>3/ Contrôle </a:t>
            </a:r>
            <a:r>
              <a:rPr lang="fr-FR" sz="1800" b="1" dirty="0" err="1">
                <a:effectLst/>
                <a:latin typeface="Calibri" panose="020F0502020204030204" pitchFamily="34" charset="0"/>
                <a:ea typeface="Calibri" panose="020F0502020204030204" pitchFamily="34" charset="0"/>
              </a:rPr>
              <a:t>Arelle</a:t>
            </a:r>
            <a:r>
              <a:rPr lang="fr-FR" sz="1800" b="1" dirty="0">
                <a:effectLst/>
                <a:latin typeface="Calibri" panose="020F0502020204030204" pitchFamily="34" charset="0"/>
                <a:ea typeface="Calibri" panose="020F0502020204030204" pitchFamily="34" charset="0"/>
              </a:rPr>
              <a:t> pertinent ?</a:t>
            </a:r>
          </a:p>
          <a:p>
            <a:pPr marL="342900" indent="-342900">
              <a:buFont typeface="Calibri" panose="020F0502020204030204" pitchFamily="34" charset="0"/>
              <a:buChar char="-"/>
            </a:pPr>
            <a:r>
              <a:rPr lang="fr-FR" dirty="0">
                <a:latin typeface="Calibri" panose="020F0502020204030204" pitchFamily="34" charset="0"/>
              </a:rPr>
              <a:t>ESEF.3.4.4.missingPreferredLabelRole</a:t>
            </a:r>
          </a:p>
          <a:p>
            <a:endParaRPr lang="fr-FR" b="1" dirty="0">
              <a:latin typeface="Calibri" panose="020F0502020204030204" pitchFamily="34" charset="0"/>
              <a:ea typeface="Calibri" panose="020F0502020204030204" pitchFamily="34" charset="0"/>
            </a:endParaRPr>
          </a:p>
          <a:p>
            <a:r>
              <a:rPr lang="fr-FR" b="1" dirty="0">
                <a:latin typeface="Calibri" panose="020F0502020204030204" pitchFamily="34" charset="0"/>
                <a:ea typeface="Calibri" panose="020F0502020204030204" pitchFamily="34" charset="0"/>
              </a:rPr>
              <a:t>4/ Clarifications à obtenir </a:t>
            </a:r>
          </a:p>
          <a:p>
            <a:pPr marL="342900" indent="-342900">
              <a:buFont typeface="Calibri" panose="020F0502020204030204" pitchFamily="34" charset="0"/>
              <a:buChar char="-"/>
            </a:pPr>
            <a:r>
              <a:rPr lang="fr-FR" dirty="0">
                <a:latin typeface="Calibri" panose="020F0502020204030204" pitchFamily="34" charset="0"/>
              </a:rPr>
              <a:t>Dividendes proposés en cas de versement d’acompte</a:t>
            </a:r>
          </a:p>
          <a:p>
            <a:pPr marL="342900" indent="-342900">
              <a:buFont typeface="Calibri" panose="020F0502020204030204" pitchFamily="34" charset="0"/>
              <a:buChar char="-"/>
            </a:pPr>
            <a:r>
              <a:rPr lang="fr-FR" dirty="0">
                <a:latin typeface="Calibri" panose="020F0502020204030204" pitchFamily="34" charset="0"/>
              </a:rPr>
              <a:t>Concepts expirés toujours présent dans le millésime 2024</a:t>
            </a:r>
          </a:p>
        </p:txBody>
      </p:sp>
    </p:spTree>
    <p:extLst>
      <p:ext uri="{BB962C8B-B14F-4D97-AF65-F5344CB8AC3E}">
        <p14:creationId xmlns:p14="http://schemas.microsoft.com/office/powerpoint/2010/main" val="3156129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AEB4D-E37A-EBB5-EE15-03BCC2793E45}"/>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44203107-1CDD-C574-81DB-78FE1938F86D}"/>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Relation de hiérarchie à revoir</a:t>
            </a:r>
          </a:p>
        </p:txBody>
      </p:sp>
      <p:pic>
        <p:nvPicPr>
          <p:cNvPr id="2" name="Image 1">
            <a:extLst>
              <a:ext uri="{FF2B5EF4-FFF2-40B4-BE49-F238E27FC236}">
                <a16:creationId xmlns:a16="http://schemas.microsoft.com/office/drawing/2014/main" id="{F31A0CEF-5915-4640-082E-F597D6B6C258}"/>
              </a:ext>
            </a:extLst>
          </p:cNvPr>
          <p:cNvPicPr>
            <a:picLocks noChangeAspect="1"/>
          </p:cNvPicPr>
          <p:nvPr/>
        </p:nvPicPr>
        <p:blipFill>
          <a:blip r:embed="rId3"/>
          <a:stretch>
            <a:fillRect/>
          </a:stretch>
        </p:blipFill>
        <p:spPr>
          <a:xfrm>
            <a:off x="1347787" y="1855859"/>
            <a:ext cx="9191625" cy="2024063"/>
          </a:xfrm>
          <a:prstGeom prst="rect">
            <a:avLst/>
          </a:prstGeom>
        </p:spPr>
      </p:pic>
      <p:sp>
        <p:nvSpPr>
          <p:cNvPr id="4" name="ZoneTexte 3">
            <a:extLst>
              <a:ext uri="{FF2B5EF4-FFF2-40B4-BE49-F238E27FC236}">
                <a16:creationId xmlns:a16="http://schemas.microsoft.com/office/drawing/2014/main" id="{AA163F7B-68C0-E803-D205-1D502CF1B559}"/>
              </a:ext>
            </a:extLst>
          </p:cNvPr>
          <p:cNvSpPr txBox="1"/>
          <p:nvPr/>
        </p:nvSpPr>
        <p:spPr>
          <a:xfrm>
            <a:off x="446844" y="1276346"/>
            <a:ext cx="11762854" cy="369332"/>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Cette relation semble erronée car IFRS 12 ne couvre pas les titres non consolidés =&gt; a priori à supprimer</a:t>
            </a:r>
          </a:p>
        </p:txBody>
      </p:sp>
      <p:sp>
        <p:nvSpPr>
          <p:cNvPr id="5" name="ZoneTexte 4">
            <a:extLst>
              <a:ext uri="{FF2B5EF4-FFF2-40B4-BE49-F238E27FC236}">
                <a16:creationId xmlns:a16="http://schemas.microsoft.com/office/drawing/2014/main" id="{C041E5AB-3EC4-7DA1-280D-3EF46A4E3CCF}"/>
              </a:ext>
            </a:extLst>
          </p:cNvPr>
          <p:cNvSpPr txBox="1"/>
          <p:nvPr/>
        </p:nvSpPr>
        <p:spPr>
          <a:xfrm>
            <a:off x="446844" y="4005692"/>
            <a:ext cx="11762854" cy="369332"/>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Cette relation semble-t-elle devoir être challengée ?</a:t>
            </a:r>
          </a:p>
        </p:txBody>
      </p:sp>
      <p:pic>
        <p:nvPicPr>
          <p:cNvPr id="6" name="Image 5">
            <a:extLst>
              <a:ext uri="{FF2B5EF4-FFF2-40B4-BE49-F238E27FC236}">
                <a16:creationId xmlns:a16="http://schemas.microsoft.com/office/drawing/2014/main" id="{5431040E-4180-94ED-7713-EFF1CD1AFB67}"/>
              </a:ext>
            </a:extLst>
          </p:cNvPr>
          <p:cNvPicPr>
            <a:picLocks noChangeAspect="1"/>
          </p:cNvPicPr>
          <p:nvPr/>
        </p:nvPicPr>
        <p:blipFill>
          <a:blip r:embed="rId4"/>
          <a:stretch>
            <a:fillRect/>
          </a:stretch>
        </p:blipFill>
        <p:spPr>
          <a:xfrm>
            <a:off x="1347786" y="4500794"/>
            <a:ext cx="9191625" cy="1514475"/>
          </a:xfrm>
          <a:prstGeom prst="rect">
            <a:avLst/>
          </a:prstGeom>
        </p:spPr>
      </p:pic>
    </p:spTree>
    <p:extLst>
      <p:ext uri="{BB962C8B-B14F-4D97-AF65-F5344CB8AC3E}">
        <p14:creationId xmlns:p14="http://schemas.microsoft.com/office/powerpoint/2010/main" val="3420305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2AFC5-2BE9-35D0-88FE-FA97068E196D}"/>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88BD2D0A-CDC8-5D5D-4300-15157EAD95FF}"/>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Contrôle </a:t>
            </a:r>
            <a:r>
              <a:rPr lang="fr-FR" b="1" dirty="0" err="1">
                <a:solidFill>
                  <a:schemeClr val="accent1"/>
                </a:solidFill>
              </a:rPr>
              <a:t>Arelle</a:t>
            </a:r>
            <a:r>
              <a:rPr lang="fr-FR" b="1" dirty="0">
                <a:solidFill>
                  <a:schemeClr val="accent1"/>
                </a:solidFill>
              </a:rPr>
              <a:t> pertinent ?</a:t>
            </a:r>
          </a:p>
        </p:txBody>
      </p:sp>
      <p:sp>
        <p:nvSpPr>
          <p:cNvPr id="4" name="ZoneTexte 3">
            <a:extLst>
              <a:ext uri="{FF2B5EF4-FFF2-40B4-BE49-F238E27FC236}">
                <a16:creationId xmlns:a16="http://schemas.microsoft.com/office/drawing/2014/main" id="{30B8D885-E350-3D25-B447-B6AA2A62FAEB}"/>
              </a:ext>
            </a:extLst>
          </p:cNvPr>
          <p:cNvSpPr txBox="1"/>
          <p:nvPr/>
        </p:nvSpPr>
        <p:spPr>
          <a:xfrm>
            <a:off x="446844" y="1276346"/>
            <a:ext cx="11350301" cy="5078313"/>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Le contrôle </a:t>
            </a:r>
            <a:r>
              <a:rPr lang="fr-FR" dirty="0" err="1">
                <a:latin typeface="Calibri" panose="020F0502020204030204" pitchFamily="34" charset="0"/>
                <a:ea typeface="Calibri" panose="020F0502020204030204" pitchFamily="34" charset="0"/>
              </a:rPr>
              <a:t>Arelle</a:t>
            </a:r>
            <a:r>
              <a:rPr lang="fr-FR" dirty="0">
                <a:latin typeface="Calibri" panose="020F0502020204030204" pitchFamily="34" charset="0"/>
                <a:ea typeface="Calibri" panose="020F0502020204030204" pitchFamily="34" charset="0"/>
              </a:rPr>
              <a:t> « ESEF.3.4.4.missingPreferredLabelRole » ressort lorsqu’un émetteur utilise deux fois un concept dans une base de présentation et considère qu’il faut dans ce cas qu’au moins un des concepts ait un « </a:t>
            </a:r>
            <a:r>
              <a:rPr lang="fr-FR" dirty="0" err="1">
                <a:latin typeface="Calibri" panose="020F0502020204030204" pitchFamily="34" charset="0"/>
                <a:ea typeface="Calibri" panose="020F0502020204030204" pitchFamily="34" charset="0"/>
              </a:rPr>
              <a:t>preferred</a:t>
            </a:r>
            <a:r>
              <a:rPr lang="fr-FR" dirty="0">
                <a:latin typeface="Calibri" panose="020F0502020204030204" pitchFamily="34" charset="0"/>
                <a:ea typeface="Calibri" panose="020F0502020204030204" pitchFamily="34" charset="0"/>
              </a:rPr>
              <a:t> label »  </a:t>
            </a:r>
          </a:p>
          <a:p>
            <a:endParaRPr lang="fr-FR" dirty="0">
              <a:latin typeface="Calibri" panose="020F0502020204030204" pitchFamily="34" charset="0"/>
              <a:ea typeface="Calibri" panose="020F0502020204030204" pitchFamily="34" charset="0"/>
            </a:endParaRPr>
          </a:p>
          <a:p>
            <a:r>
              <a:rPr lang="fr-FR" dirty="0">
                <a:latin typeface="Calibri" panose="020F0502020204030204" pitchFamily="34" charset="0"/>
                <a:ea typeface="Calibri" panose="020F0502020204030204" pitchFamily="34" charset="0"/>
              </a:rPr>
              <a:t>Cela ne reflète pas la guidance 3.4.4. du manuel de reporting</a:t>
            </a: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r>
              <a:rPr lang="fr-FR" dirty="0">
                <a:latin typeface="Calibri" panose="020F0502020204030204" pitchFamily="34" charset="0"/>
                <a:ea typeface="Calibri" panose="020F0502020204030204" pitchFamily="34" charset="0"/>
              </a:rPr>
              <a:t>Or, il arrive que les émetteurs aient deux fois un même concept (une même ligne) dans un état financier sans qu’il s’agisse d’un total ou d’un début/fin de période (par exemple, les écarts de change sur la trésorerie)</a:t>
            </a:r>
          </a:p>
          <a:p>
            <a:endParaRPr lang="fr-FR" dirty="0">
              <a:latin typeface="Calibri" panose="020F0502020204030204" pitchFamily="34" charset="0"/>
              <a:ea typeface="Calibri" panose="020F0502020204030204" pitchFamily="34" charset="0"/>
            </a:endParaRPr>
          </a:p>
          <a:p>
            <a:r>
              <a:rPr lang="fr-FR" dirty="0">
                <a:latin typeface="Calibri" panose="020F0502020204030204" pitchFamily="34" charset="0"/>
                <a:ea typeface="Calibri" panose="020F0502020204030204" pitchFamily="34" charset="0"/>
              </a:rPr>
              <a:t>Quid de ce contrôle ?</a:t>
            </a: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p:txBody>
      </p:sp>
      <p:pic>
        <p:nvPicPr>
          <p:cNvPr id="9" name="Image 8">
            <a:extLst>
              <a:ext uri="{FF2B5EF4-FFF2-40B4-BE49-F238E27FC236}">
                <a16:creationId xmlns:a16="http://schemas.microsoft.com/office/drawing/2014/main" id="{99317BAA-B215-9848-1760-E88923F43F88}"/>
              </a:ext>
            </a:extLst>
          </p:cNvPr>
          <p:cNvPicPr>
            <a:picLocks noChangeAspect="1"/>
          </p:cNvPicPr>
          <p:nvPr/>
        </p:nvPicPr>
        <p:blipFill>
          <a:blip r:embed="rId3"/>
          <a:stretch>
            <a:fillRect/>
          </a:stretch>
        </p:blipFill>
        <p:spPr>
          <a:xfrm>
            <a:off x="508693" y="2481255"/>
            <a:ext cx="7877233" cy="1895489"/>
          </a:xfrm>
          <a:prstGeom prst="rect">
            <a:avLst/>
          </a:prstGeom>
        </p:spPr>
      </p:pic>
    </p:spTree>
    <p:extLst>
      <p:ext uri="{BB962C8B-B14F-4D97-AF65-F5344CB8AC3E}">
        <p14:creationId xmlns:p14="http://schemas.microsoft.com/office/powerpoint/2010/main" val="4003900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1A226-B106-57E6-AB22-23E0AF1EAC7C}"/>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D8C89DEA-E6FF-5589-2822-73AEF3E919FE}"/>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Clarification à obtenir (dividendes)</a:t>
            </a:r>
          </a:p>
        </p:txBody>
      </p:sp>
      <p:sp>
        <p:nvSpPr>
          <p:cNvPr id="4" name="ZoneTexte 3">
            <a:extLst>
              <a:ext uri="{FF2B5EF4-FFF2-40B4-BE49-F238E27FC236}">
                <a16:creationId xmlns:a16="http://schemas.microsoft.com/office/drawing/2014/main" id="{0D28DBB6-0593-2872-EE2D-8A76F0C56309}"/>
              </a:ext>
            </a:extLst>
          </p:cNvPr>
          <p:cNvSpPr txBox="1"/>
          <p:nvPr/>
        </p:nvSpPr>
        <p:spPr>
          <a:xfrm>
            <a:off x="412553" y="1216564"/>
            <a:ext cx="11350301" cy="5078313"/>
          </a:xfrm>
          <a:prstGeom prst="rect">
            <a:avLst/>
          </a:prstGeom>
          <a:noFill/>
        </p:spPr>
        <p:txBody>
          <a:bodyPr wrap="square">
            <a:spAutoFit/>
          </a:bodyPr>
          <a:lstStyle/>
          <a:p>
            <a:r>
              <a:rPr lang="fr-FR" b="1" dirty="0">
                <a:latin typeface="Calibri" panose="020F0502020204030204" pitchFamily="34" charset="0"/>
                <a:ea typeface="Calibri" panose="020F0502020204030204" pitchFamily="34" charset="0"/>
              </a:rPr>
              <a:t>Comment baliser les dividendes proposés lorsque la société a distribué un acompte sur dividende. </a:t>
            </a:r>
          </a:p>
          <a:p>
            <a:br>
              <a:rPr lang="fr-FR" dirty="0">
                <a:latin typeface="Calibri" panose="020F0502020204030204" pitchFamily="34" charset="0"/>
                <a:ea typeface="Calibri" panose="020F0502020204030204" pitchFamily="34" charset="0"/>
              </a:rPr>
            </a:br>
            <a:r>
              <a:rPr lang="fr-FR" dirty="0">
                <a:latin typeface="Calibri" panose="020F0502020204030204" pitchFamily="34" charset="0"/>
                <a:ea typeface="Calibri" panose="020F0502020204030204" pitchFamily="34" charset="0"/>
              </a:rPr>
              <a:t>Pour rappel, le concept DividendsProposedOrDeclaredBeforeFinancialStatementsAuthorisedForIssueButNotRecognisedAsDistributionToOwnersPerShare fait référence à la norme IAS 1 §137 : </a:t>
            </a:r>
          </a:p>
          <a:p>
            <a:r>
              <a:rPr lang="fr-FR" sz="1600" i="1" dirty="0">
                <a:latin typeface="Calibri" panose="020F0502020204030204" pitchFamily="34" charset="0"/>
                <a:ea typeface="Calibri" panose="020F0502020204030204" pitchFamily="34" charset="0"/>
              </a:rPr>
              <a:t>« L’entité doit fournir les informations suivantes dans les notes :</a:t>
            </a:r>
          </a:p>
          <a:p>
            <a:r>
              <a:rPr lang="fr-FR" sz="1600" i="1" dirty="0">
                <a:latin typeface="Calibri" panose="020F0502020204030204" pitchFamily="34" charset="0"/>
                <a:ea typeface="Calibri" panose="020F0502020204030204" pitchFamily="34" charset="0"/>
              </a:rPr>
              <a:t>(a) le montant des dividendes proposés ou déclarés avant l’autorisation de publication des états financiers, mais qui ne sont pas comptabilisés en tant que distribution aux propriétaires pendant la période, ainsi que le montant correspondant par action ; et</a:t>
            </a:r>
          </a:p>
          <a:p>
            <a:r>
              <a:rPr lang="fr-FR" sz="1600" i="1" dirty="0">
                <a:latin typeface="Calibri" panose="020F0502020204030204" pitchFamily="34" charset="0"/>
                <a:ea typeface="Calibri" panose="020F0502020204030204" pitchFamily="34" charset="0"/>
              </a:rPr>
              <a:t>(b) le montant des dividendes préférentiels cumulatifs non comptabilisés. »</a:t>
            </a:r>
          </a:p>
          <a:p>
            <a:endParaRPr lang="fr-FR" sz="1600" i="1" dirty="0">
              <a:latin typeface="Calibri" panose="020F0502020204030204" pitchFamily="34" charset="0"/>
              <a:ea typeface="Calibri" panose="020F0502020204030204" pitchFamily="34" charset="0"/>
            </a:endParaRPr>
          </a:p>
          <a:p>
            <a:r>
              <a:rPr lang="fr-FR" dirty="0">
                <a:latin typeface="Calibri" panose="020F0502020204030204" pitchFamily="34" charset="0"/>
              </a:rPr>
              <a:t>IAS 1.137 est également lié à l’information sur les événements post-clôture dans IAS 10.13</a:t>
            </a:r>
          </a:p>
          <a:p>
            <a:r>
              <a:rPr lang="fr-FR" sz="1600" i="1" dirty="0">
                <a:latin typeface="Calibri" panose="020F0502020204030204" pitchFamily="34" charset="0"/>
                <a:ea typeface="Calibri" panose="020F0502020204030204" pitchFamily="34" charset="0"/>
              </a:rPr>
              <a:t>« Si des dividendes sont déclarés après la date de clôture mais avant que la publication des états financiers soit autorisée, les dividendes ne sont pas comptabilisés comme des passifs à la fin de la période de présentation de l’information financière, car aucune obligation n’existe à ce moment. Ces dividendes sont mentionnés dans les notes conformément à IAS 1 Présentation des états financiers. »</a:t>
            </a:r>
          </a:p>
          <a:p>
            <a:endParaRPr lang="fr-FR" dirty="0">
              <a:latin typeface="Calibri" panose="020F0502020204030204" pitchFamily="34" charset="0"/>
              <a:ea typeface="Calibri" panose="020F0502020204030204" pitchFamily="34" charset="0"/>
            </a:endParaRPr>
          </a:p>
          <a:p>
            <a:r>
              <a:rPr lang="fr-FR" u="sng" dirty="0">
                <a:latin typeface="Calibri" panose="020F0502020204030204" pitchFamily="34" charset="0"/>
                <a:ea typeface="Calibri" panose="020F0502020204030204" pitchFamily="34" charset="0"/>
              </a:rPr>
              <a:t>Questions ouvertes : </a:t>
            </a:r>
          </a:p>
          <a:p>
            <a:r>
              <a:rPr lang="fr-FR" dirty="0">
                <a:latin typeface="Calibri" panose="020F0502020204030204" pitchFamily="34" charset="0"/>
                <a:ea typeface="Calibri" panose="020F0502020204030204" pitchFamily="34" charset="0"/>
              </a:rPr>
              <a:t>Comment devons-nous appliquer cette balise ? Sur le solde ou sur le montant global des dividendes incluant les acomptes sur dividendes ? Devons-nous créer une extension ?</a:t>
            </a:r>
          </a:p>
          <a:p>
            <a:endParaRPr lang="fr-FR"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05864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2AFC5-2BE9-35D0-88FE-FA97068E196D}"/>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88BD2D0A-CDC8-5D5D-4300-15157EAD95FF}"/>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Clarification à obtenir (dividendes)</a:t>
            </a:r>
          </a:p>
        </p:txBody>
      </p:sp>
      <p:sp>
        <p:nvSpPr>
          <p:cNvPr id="4" name="ZoneTexte 3">
            <a:extLst>
              <a:ext uri="{FF2B5EF4-FFF2-40B4-BE49-F238E27FC236}">
                <a16:creationId xmlns:a16="http://schemas.microsoft.com/office/drawing/2014/main" id="{30B8D885-E350-3D25-B447-B6AA2A62FAEB}"/>
              </a:ext>
            </a:extLst>
          </p:cNvPr>
          <p:cNvSpPr txBox="1"/>
          <p:nvPr/>
        </p:nvSpPr>
        <p:spPr>
          <a:xfrm>
            <a:off x="412553" y="1216564"/>
            <a:ext cx="11350301" cy="4524315"/>
          </a:xfrm>
          <a:prstGeom prst="rect">
            <a:avLst/>
          </a:prstGeom>
          <a:noFill/>
        </p:spPr>
        <p:txBody>
          <a:bodyPr wrap="square">
            <a:spAutoFit/>
          </a:bodyPr>
          <a:lstStyle/>
          <a:p>
            <a:r>
              <a:rPr lang="fr-FR" b="1" dirty="0">
                <a:latin typeface="Calibri" panose="020F0502020204030204" pitchFamily="34" charset="0"/>
                <a:ea typeface="Calibri" panose="020F0502020204030204" pitchFamily="34" charset="0"/>
              </a:rPr>
              <a:t>Comment baliser les dividendes proposés lorsque la société a distribué un acompte sur dividende. </a:t>
            </a:r>
          </a:p>
          <a:p>
            <a:endParaRPr lang="fr-FR" b="1" dirty="0">
              <a:latin typeface="Calibri" panose="020F0502020204030204" pitchFamily="34" charset="0"/>
              <a:ea typeface="Calibri" panose="020F0502020204030204" pitchFamily="34" charset="0"/>
            </a:endParaRPr>
          </a:p>
          <a:p>
            <a:r>
              <a:rPr lang="fr-FR" dirty="0">
                <a:highlight>
                  <a:srgbClr val="00FFFF"/>
                </a:highlight>
                <a:latin typeface="Calibri" panose="020F0502020204030204" pitchFamily="34" charset="0"/>
                <a:ea typeface="Calibri" panose="020F0502020204030204" pitchFamily="34" charset="0"/>
              </a:rPr>
              <a:t>Montant global</a:t>
            </a:r>
          </a:p>
          <a:p>
            <a:r>
              <a:rPr lang="fr-FR" dirty="0">
                <a:highlight>
                  <a:srgbClr val="00FF00"/>
                </a:highlight>
                <a:latin typeface="Calibri" panose="020F0502020204030204" pitchFamily="34" charset="0"/>
                <a:ea typeface="Calibri" panose="020F0502020204030204" pitchFamily="34" charset="0"/>
              </a:rPr>
              <a:t>Acompte </a:t>
            </a:r>
          </a:p>
          <a:p>
            <a:r>
              <a:rPr lang="fr-FR" dirty="0">
                <a:highlight>
                  <a:srgbClr val="FFFF00"/>
                </a:highlight>
                <a:latin typeface="Calibri" panose="020F0502020204030204" pitchFamily="34" charset="0"/>
                <a:ea typeface="Calibri" panose="020F0502020204030204" pitchFamily="34" charset="0"/>
              </a:rPr>
              <a:t>Solde</a:t>
            </a:r>
          </a:p>
          <a:p>
            <a:br>
              <a:rPr lang="fr-FR" dirty="0">
                <a:latin typeface="Calibri" panose="020F0502020204030204" pitchFamily="34" charset="0"/>
                <a:ea typeface="Calibri" panose="020F0502020204030204" pitchFamily="34" charset="0"/>
              </a:rPr>
            </a:br>
            <a:endParaRPr lang="fr-FR" dirty="0">
              <a:latin typeface="Calibri" panose="020F0502020204030204" pitchFamily="34" charset="0"/>
              <a:ea typeface="Calibri" panose="020F0502020204030204" pitchFamily="34" charset="0"/>
            </a:endParaRPr>
          </a:p>
          <a:p>
            <a:r>
              <a:rPr lang="fr-FR" u="sng" dirty="0">
                <a:latin typeface="Calibri" panose="020F0502020204030204" pitchFamily="34" charset="0"/>
                <a:ea typeface="Calibri" panose="020F0502020204030204" pitchFamily="34" charset="0"/>
              </a:rPr>
              <a:t>Exemple de </a:t>
            </a:r>
            <a:r>
              <a:rPr lang="fr-FR" u="sng" dirty="0" err="1">
                <a:latin typeface="Calibri" panose="020F0502020204030204" pitchFamily="34" charset="0"/>
                <a:ea typeface="Calibri" panose="020F0502020204030204" pitchFamily="34" charset="0"/>
              </a:rPr>
              <a:t>wording</a:t>
            </a:r>
            <a:r>
              <a:rPr lang="fr-FR" u="sng" dirty="0">
                <a:latin typeface="Calibri" panose="020F0502020204030204" pitchFamily="34" charset="0"/>
                <a:ea typeface="Calibri" panose="020F0502020204030204" pitchFamily="34" charset="0"/>
              </a:rPr>
              <a:t>  : </a:t>
            </a:r>
          </a:p>
          <a:p>
            <a:r>
              <a:rPr lang="fr-FR" u="sng" dirty="0">
                <a:latin typeface="Calibri" panose="020F0502020204030204" pitchFamily="34" charset="0"/>
                <a:ea typeface="Calibri" panose="020F0502020204030204" pitchFamily="34" charset="0"/>
              </a:rPr>
              <a:t>CAS 1</a:t>
            </a:r>
          </a:p>
          <a:p>
            <a:r>
              <a:rPr lang="fr-FR" dirty="0">
                <a:latin typeface="Calibri" panose="020F0502020204030204" pitchFamily="34" charset="0"/>
                <a:ea typeface="Calibri" panose="020F0502020204030204" pitchFamily="34" charset="0"/>
              </a:rPr>
              <a:t>« Un dividende global de </a:t>
            </a:r>
            <a:r>
              <a:rPr lang="fr-FR" dirty="0">
                <a:highlight>
                  <a:srgbClr val="00FFFF"/>
                </a:highlight>
                <a:latin typeface="Calibri" panose="020F0502020204030204" pitchFamily="34" charset="0"/>
                <a:ea typeface="Calibri" panose="020F0502020204030204" pitchFamily="34" charset="0"/>
              </a:rPr>
              <a:t>60 euros par action </a:t>
            </a:r>
            <a:r>
              <a:rPr lang="fr-FR" dirty="0">
                <a:latin typeface="Calibri" panose="020F0502020204030204" pitchFamily="34" charset="0"/>
                <a:ea typeface="Calibri" panose="020F0502020204030204" pitchFamily="34" charset="0"/>
              </a:rPr>
              <a:t>au titre de l’exercice sera proposé à l’Assemblée générale des actionnaires du 9 mai 2025. Un acompte sur dividende a été versé en novembre 2024, et le solde du dividende est de </a:t>
            </a:r>
            <a:r>
              <a:rPr lang="fr-FR" dirty="0">
                <a:highlight>
                  <a:srgbClr val="FFFF00"/>
                </a:highlight>
                <a:latin typeface="Calibri" panose="020F0502020204030204" pitchFamily="34" charset="0"/>
                <a:ea typeface="Calibri" panose="020F0502020204030204" pitchFamily="34" charset="0"/>
              </a:rPr>
              <a:t>30 euros par action</a:t>
            </a:r>
            <a:r>
              <a:rPr lang="fr-FR" dirty="0">
                <a:latin typeface="Calibri" panose="020F0502020204030204" pitchFamily="34" charset="0"/>
                <a:ea typeface="Calibri" panose="020F0502020204030204" pitchFamily="34" charset="0"/>
              </a:rPr>
              <a:t>, soit un montant total de </a:t>
            </a:r>
            <a:r>
              <a:rPr lang="fr-FR" dirty="0">
                <a:highlight>
                  <a:srgbClr val="FFFF00"/>
                </a:highlight>
                <a:latin typeface="Calibri" panose="020F0502020204030204" pitchFamily="34" charset="0"/>
                <a:ea typeface="Calibri" panose="020F0502020204030204" pitchFamily="34" charset="0"/>
              </a:rPr>
              <a:t>15 millions d’euros</a:t>
            </a:r>
            <a:r>
              <a:rPr lang="fr-FR" dirty="0">
                <a:latin typeface="Calibri" panose="020F0502020204030204" pitchFamily="34" charset="0"/>
                <a:ea typeface="Calibri" panose="020F0502020204030204" pitchFamily="34" charset="0"/>
              </a:rPr>
              <a:t>. »</a:t>
            </a:r>
          </a:p>
          <a:p>
            <a:endParaRPr lang="fr-FR" dirty="0">
              <a:latin typeface="Calibri" panose="020F0502020204030204" pitchFamily="34" charset="0"/>
              <a:ea typeface="Calibri" panose="020F0502020204030204" pitchFamily="34" charset="0"/>
            </a:endParaRPr>
          </a:p>
          <a:p>
            <a:r>
              <a:rPr lang="fr-FR" u="sng" dirty="0">
                <a:latin typeface="Calibri" panose="020F0502020204030204" pitchFamily="34" charset="0"/>
                <a:ea typeface="Calibri" panose="020F0502020204030204" pitchFamily="34" charset="0"/>
              </a:rPr>
              <a:t>CAS 2 [dans les états primaires]</a:t>
            </a:r>
          </a:p>
          <a:p>
            <a:r>
              <a:rPr lang="fr-FR" dirty="0">
                <a:latin typeface="Calibri" panose="020F0502020204030204" pitchFamily="34" charset="0"/>
                <a:ea typeface="Calibri" panose="020F0502020204030204" pitchFamily="34" charset="0"/>
              </a:rPr>
              <a:t>« Le dividende proposé est de </a:t>
            </a:r>
            <a:r>
              <a:rPr lang="fr-FR" dirty="0">
                <a:highlight>
                  <a:srgbClr val="00FFFF"/>
                </a:highlight>
                <a:latin typeface="Calibri" panose="020F0502020204030204" pitchFamily="34" charset="0"/>
                <a:ea typeface="Calibri" panose="020F0502020204030204" pitchFamily="34" charset="0"/>
              </a:rPr>
              <a:t>19,10 euros par action</a:t>
            </a:r>
            <a:r>
              <a:rPr lang="fr-FR" dirty="0">
                <a:latin typeface="Calibri" panose="020F0502020204030204" pitchFamily="34" charset="0"/>
                <a:ea typeface="Calibri" panose="020F0502020204030204" pitchFamily="34" charset="0"/>
              </a:rPr>
              <a:t>, soit un dividende global de </a:t>
            </a:r>
            <a:r>
              <a:rPr lang="fr-FR" dirty="0">
                <a:highlight>
                  <a:srgbClr val="00FFFF"/>
                </a:highlight>
                <a:latin typeface="Calibri" panose="020F0502020204030204" pitchFamily="34" charset="0"/>
                <a:ea typeface="Calibri" panose="020F0502020204030204" pitchFamily="34" charset="0"/>
              </a:rPr>
              <a:t>1 533,9 millions d'euros</a:t>
            </a:r>
            <a:r>
              <a:rPr lang="fr-FR" dirty="0">
                <a:latin typeface="Calibri" panose="020F0502020204030204" pitchFamily="34" charset="0"/>
                <a:ea typeface="Calibri" panose="020F0502020204030204" pitchFamily="34" charset="0"/>
              </a:rPr>
              <a:t>, dont </a:t>
            </a:r>
            <a:r>
              <a:rPr lang="fr-FR" dirty="0">
                <a:highlight>
                  <a:srgbClr val="00FF00"/>
                </a:highlight>
                <a:latin typeface="Calibri" panose="020F0502020204030204" pitchFamily="34" charset="0"/>
                <a:ea typeface="Calibri" panose="020F0502020204030204" pitchFamily="34" charset="0"/>
              </a:rPr>
              <a:t>1 000 millions d'euros </a:t>
            </a:r>
            <a:r>
              <a:rPr lang="fr-FR" dirty="0">
                <a:latin typeface="Calibri" panose="020F0502020204030204" pitchFamily="34" charset="0"/>
                <a:ea typeface="Calibri" panose="020F0502020204030204" pitchFamily="34" charset="0"/>
              </a:rPr>
              <a:t>déjà versés sous forme d'acompte sur dividendes en 2024. »</a:t>
            </a:r>
          </a:p>
        </p:txBody>
      </p:sp>
    </p:spTree>
    <p:extLst>
      <p:ext uri="{BB962C8B-B14F-4D97-AF65-F5344CB8AC3E}">
        <p14:creationId xmlns:p14="http://schemas.microsoft.com/office/powerpoint/2010/main" val="339240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1AE7E58-D675-644D-B1BB-AF45723FACBE}"/>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Fil rouge de la réunion</a:t>
            </a:r>
          </a:p>
        </p:txBody>
      </p:sp>
      <p:sp>
        <p:nvSpPr>
          <p:cNvPr id="8" name="ZoneTexte 7">
            <a:extLst>
              <a:ext uri="{FF2B5EF4-FFF2-40B4-BE49-F238E27FC236}">
                <a16:creationId xmlns:a16="http://schemas.microsoft.com/office/drawing/2014/main" id="{999F5D68-A217-4234-A90F-2E2B9CBCD145}"/>
              </a:ext>
            </a:extLst>
          </p:cNvPr>
          <p:cNvSpPr txBox="1"/>
          <p:nvPr/>
        </p:nvSpPr>
        <p:spPr>
          <a:xfrm>
            <a:off x="566605" y="1708737"/>
            <a:ext cx="9042908" cy="4247317"/>
          </a:xfrm>
          <a:prstGeom prst="rect">
            <a:avLst/>
          </a:prstGeom>
          <a:noFill/>
        </p:spPr>
        <p:txBody>
          <a:bodyPr wrap="square">
            <a:spAutoFit/>
          </a:bodyPr>
          <a:lstStyle/>
          <a:p>
            <a:r>
              <a:rPr lang="fr-FR" sz="1800" b="1" dirty="0">
                <a:effectLst/>
                <a:latin typeface="Calibri" panose="020F0502020204030204" pitchFamily="34" charset="0"/>
                <a:ea typeface="Calibri" panose="020F0502020204030204" pitchFamily="34" charset="0"/>
              </a:rPr>
              <a:t>1/ Tour de table</a:t>
            </a:r>
            <a:endParaRPr lang="fr-FR"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Retour de la conférence de Francfort</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Journées XBRL France 2025 19 novembre – Séminaire Préparer ESEF (AMF?)</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Réunion présentielle 20 novembre</a:t>
            </a:r>
          </a:p>
          <a:p>
            <a:pPr marL="342900" lvl="0" indent="-342900">
              <a:buFont typeface="Calibri" panose="020F0502020204030204" pitchFamily="34" charset="0"/>
              <a:buChar char="-"/>
            </a:pPr>
            <a:r>
              <a:rPr lang="fr-FR" dirty="0">
                <a:latin typeface="Calibri" panose="020F0502020204030204" pitchFamily="34" charset="0"/>
                <a:ea typeface="Times New Roman" panose="02020603050405020304" pitchFamily="18" charset="0"/>
              </a:rPr>
              <a:t>Autres nouvelles</a:t>
            </a:r>
          </a:p>
          <a:p>
            <a:pPr lvl="0"/>
            <a:endParaRPr lang="fr-FR" dirty="0">
              <a:latin typeface="Calibri" panose="020F0502020204030204" pitchFamily="34" charset="0"/>
              <a:ea typeface="Times New Roman" panose="02020603050405020304" pitchFamily="18" charset="0"/>
            </a:endParaRPr>
          </a:p>
          <a:p>
            <a:r>
              <a:rPr lang="fr-FR" sz="1800" b="1" dirty="0">
                <a:effectLst/>
                <a:latin typeface="Calibri" panose="020F0502020204030204" pitchFamily="34" charset="0"/>
                <a:ea typeface="Calibri" panose="020F0502020204030204" pitchFamily="34" charset="0"/>
              </a:rPr>
              <a:t>2/ Points de discussion/divergences de jugement fréquents/Différences avec d’autres pays</a:t>
            </a:r>
          </a:p>
          <a:p>
            <a:pPr marL="285750" indent="-285750">
              <a:buFontTx/>
              <a:buChar char="-"/>
            </a:pPr>
            <a:r>
              <a:rPr lang="fr-FR" dirty="0">
                <a:latin typeface="Calibri" panose="020F0502020204030204" pitchFamily="34" charset="0"/>
              </a:rPr>
              <a:t>Passage à la taxonomie 2024</a:t>
            </a:r>
          </a:p>
          <a:p>
            <a:pPr marL="285750" indent="-285750">
              <a:buFontTx/>
              <a:buChar char="-"/>
            </a:pPr>
            <a:r>
              <a:rPr lang="fr-FR" dirty="0">
                <a:latin typeface="Calibri" panose="020F0502020204030204" pitchFamily="34" charset="0"/>
              </a:rPr>
              <a:t>IFRS18</a:t>
            </a:r>
          </a:p>
          <a:p>
            <a:pPr marL="285750" indent="-285750">
              <a:buFontTx/>
              <a:buChar char="-"/>
            </a:pPr>
            <a:r>
              <a:rPr lang="fr-FR" dirty="0" err="1">
                <a:latin typeface="Calibri" panose="020F0502020204030204" pitchFamily="34" charset="0"/>
              </a:rPr>
              <a:t>Tagging</a:t>
            </a:r>
            <a:r>
              <a:rPr lang="fr-FR" dirty="0">
                <a:latin typeface="Calibri" panose="020F0502020204030204" pitchFamily="34" charset="0"/>
              </a:rPr>
              <a:t> des lignes « </a:t>
            </a:r>
            <a:r>
              <a:rPr lang="fr-FR" dirty="0" err="1">
                <a:latin typeface="Calibri" panose="020F0502020204030204" pitchFamily="34" charset="0"/>
              </a:rPr>
              <a:t>Other</a:t>
            </a:r>
            <a:r>
              <a:rPr lang="fr-FR" dirty="0">
                <a:latin typeface="Calibri" panose="020F0502020204030204" pitchFamily="34" charset="0"/>
              </a:rPr>
              <a:t> » </a:t>
            </a:r>
          </a:p>
          <a:p>
            <a:pPr marL="285750" indent="-285750">
              <a:buFontTx/>
              <a:buChar char="-"/>
            </a:pPr>
            <a:r>
              <a:rPr lang="fr-FR" dirty="0">
                <a:latin typeface="Calibri" panose="020F0502020204030204" pitchFamily="34" charset="0"/>
              </a:rPr>
              <a:t>« Principal place of business »</a:t>
            </a:r>
          </a:p>
          <a:p>
            <a:pPr marL="285750" indent="-285750">
              <a:buFontTx/>
              <a:buChar char="-"/>
            </a:pPr>
            <a:r>
              <a:rPr lang="fr-FR" dirty="0">
                <a:latin typeface="Calibri" panose="020F0502020204030204" pitchFamily="34" charset="0"/>
              </a:rPr>
              <a:t>Autres</a:t>
            </a:r>
          </a:p>
          <a:p>
            <a:endParaRPr lang="fr-FR" dirty="0">
              <a:latin typeface="Calibri" panose="020F0502020204030204" pitchFamily="34" charset="0"/>
            </a:endParaRPr>
          </a:p>
          <a:p>
            <a:r>
              <a:rPr lang="fr-FR" b="1" dirty="0">
                <a:latin typeface="Calibri" panose="020F0502020204030204" pitchFamily="34" charset="0"/>
              </a:rPr>
              <a:t>3/ Comment se préparer au </a:t>
            </a:r>
            <a:r>
              <a:rPr lang="fr-FR" b="1" dirty="0" err="1">
                <a:latin typeface="Calibri" panose="020F0502020204030204" pitchFamily="34" charset="0"/>
              </a:rPr>
              <a:t>detailed</a:t>
            </a:r>
            <a:r>
              <a:rPr lang="fr-FR" b="1" dirty="0">
                <a:latin typeface="Calibri" panose="020F0502020204030204" pitchFamily="34" charset="0"/>
              </a:rPr>
              <a:t> </a:t>
            </a:r>
            <a:r>
              <a:rPr lang="fr-FR" b="1" dirty="0" err="1">
                <a:latin typeface="Calibri" panose="020F0502020204030204" pitchFamily="34" charset="0"/>
              </a:rPr>
              <a:t>tagging</a:t>
            </a:r>
            <a:r>
              <a:rPr lang="fr-FR" b="1" dirty="0">
                <a:latin typeface="Calibri" panose="020F0502020204030204" pitchFamily="34" charset="0"/>
              </a:rPr>
              <a:t> </a:t>
            </a:r>
          </a:p>
          <a:p>
            <a:r>
              <a:rPr lang="fr-FR" b="1" dirty="0">
                <a:latin typeface="Calibri" panose="020F0502020204030204" pitchFamily="34" charset="0"/>
                <a:ea typeface="Calibri" panose="020F0502020204030204" pitchFamily="34" charset="0"/>
              </a:rPr>
              <a:t>.</a:t>
            </a:r>
            <a:endParaRPr lang="fr-FR"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91300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2AFC5-2BE9-35D0-88FE-FA97068E196D}"/>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88BD2D0A-CDC8-5D5D-4300-15157EAD95FF}"/>
              </a:ext>
            </a:extLst>
          </p:cNvPr>
          <p:cNvSpPr>
            <a:spLocks noGrp="1"/>
          </p:cNvSpPr>
          <p:nvPr>
            <p:ph type="title"/>
          </p:nvPr>
        </p:nvSpPr>
        <p:spPr>
          <a:xfrm>
            <a:off x="429146" y="450315"/>
            <a:ext cx="11762854" cy="766249"/>
          </a:xfrm>
        </p:spPr>
        <p:txBody>
          <a:bodyPr>
            <a:normAutofit/>
          </a:bodyPr>
          <a:lstStyle/>
          <a:p>
            <a:r>
              <a:rPr lang="fr-FR" b="1" dirty="0">
                <a:solidFill>
                  <a:schemeClr val="accent1"/>
                </a:solidFill>
              </a:rPr>
              <a:t>Clarification à obtenir</a:t>
            </a:r>
          </a:p>
        </p:txBody>
      </p:sp>
      <p:sp>
        <p:nvSpPr>
          <p:cNvPr id="4" name="ZoneTexte 3">
            <a:extLst>
              <a:ext uri="{FF2B5EF4-FFF2-40B4-BE49-F238E27FC236}">
                <a16:creationId xmlns:a16="http://schemas.microsoft.com/office/drawing/2014/main" id="{30B8D885-E350-3D25-B447-B6AA2A62FAEB}"/>
              </a:ext>
            </a:extLst>
          </p:cNvPr>
          <p:cNvSpPr txBox="1"/>
          <p:nvPr/>
        </p:nvSpPr>
        <p:spPr>
          <a:xfrm>
            <a:off x="446844" y="1276346"/>
            <a:ext cx="11350301" cy="2585323"/>
          </a:xfrm>
          <a:prstGeom prst="rect">
            <a:avLst/>
          </a:prstGeom>
          <a:noFill/>
        </p:spPr>
        <p:txBody>
          <a:bodyPr wrap="square">
            <a:spAutoFit/>
          </a:bodyPr>
          <a:lstStyle/>
          <a:p>
            <a:r>
              <a:rPr lang="fr-FR" dirty="0">
                <a:latin typeface="Calibri" panose="020F0502020204030204" pitchFamily="34" charset="0"/>
                <a:ea typeface="Calibri" panose="020F0502020204030204" pitchFamily="34" charset="0"/>
              </a:rPr>
              <a:t>Certains concepts qui sont expirés depuis le 1</a:t>
            </a:r>
            <a:r>
              <a:rPr lang="fr-FR" baseline="30000" dirty="0">
                <a:latin typeface="Calibri" panose="020F0502020204030204" pitchFamily="34" charset="0"/>
                <a:ea typeface="Calibri" panose="020F0502020204030204" pitchFamily="34" charset="0"/>
              </a:rPr>
              <a:t>er</a:t>
            </a:r>
            <a:r>
              <a:rPr lang="fr-FR" dirty="0">
                <a:latin typeface="Calibri" panose="020F0502020204030204" pitchFamily="34" charset="0"/>
                <a:ea typeface="Calibri" panose="020F0502020204030204" pitchFamily="34" charset="0"/>
              </a:rPr>
              <a:t> janvier 2023 sont toujours présents dans la taxonomie 2024.</a:t>
            </a:r>
          </a:p>
          <a:p>
            <a:endParaRPr lang="fr-FR" dirty="0">
              <a:latin typeface="Calibri" panose="020F0502020204030204" pitchFamily="34" charset="0"/>
              <a:ea typeface="Calibri" panose="020F0502020204030204" pitchFamily="34" charset="0"/>
            </a:endParaRPr>
          </a:p>
          <a:p>
            <a:r>
              <a:rPr lang="fr-FR" dirty="0">
                <a:latin typeface="Calibri" panose="020F0502020204030204" pitchFamily="34" charset="0"/>
                <a:ea typeface="Calibri" panose="020F0502020204030204" pitchFamily="34" charset="0"/>
              </a:rPr>
              <a:t>Par exemple : </a:t>
            </a:r>
          </a:p>
          <a:p>
            <a:pPr marL="285750" indent="-285750">
              <a:buFont typeface="Arial" panose="020B0604020202020204" pitchFamily="34" charset="0"/>
              <a:buChar char="•"/>
            </a:pPr>
            <a:r>
              <a:rPr lang="fr-FR" dirty="0" err="1">
                <a:latin typeface="Calibri" panose="020F0502020204030204" pitchFamily="34" charset="0"/>
                <a:ea typeface="Calibri" panose="020F0502020204030204" pitchFamily="34" charset="0"/>
              </a:rPr>
              <a:t>CurrentHeldtomaturityInvestments</a:t>
            </a:r>
            <a:endParaRPr lang="fr-FR" dirty="0">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fr-FR" dirty="0" err="1">
                <a:latin typeface="Calibri" panose="020F0502020204030204" pitchFamily="34" charset="0"/>
                <a:ea typeface="Calibri" panose="020F0502020204030204" pitchFamily="34" charset="0"/>
              </a:rPr>
              <a:t>CurrentLoansAndReceivables</a:t>
            </a:r>
            <a:endParaRPr lang="fr-FR" dirty="0">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fr-FR" dirty="0" err="1">
                <a:latin typeface="Calibri" panose="020F0502020204030204" pitchFamily="34" charset="0"/>
                <a:ea typeface="Calibri" panose="020F0502020204030204" pitchFamily="34" charset="0"/>
              </a:rPr>
              <a:t>CurrentFinancialAssetsAvailableforsale</a:t>
            </a:r>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a:p>
            <a:endParaRPr lang="fr-FR" dirty="0">
              <a:latin typeface="Calibri" panose="020F0502020204030204" pitchFamily="34" charset="0"/>
              <a:ea typeface="Calibri" panose="020F0502020204030204" pitchFamily="34" charset="0"/>
            </a:endParaRPr>
          </a:p>
        </p:txBody>
      </p:sp>
      <p:pic>
        <p:nvPicPr>
          <p:cNvPr id="5" name="Picture 4">
            <a:extLst>
              <a:ext uri="{FF2B5EF4-FFF2-40B4-BE49-F238E27FC236}">
                <a16:creationId xmlns:a16="http://schemas.microsoft.com/office/drawing/2014/main" id="{90DFE8FB-A552-30A2-0090-AEFEC034785B}"/>
              </a:ext>
            </a:extLst>
          </p:cNvPr>
          <p:cNvPicPr>
            <a:picLocks noChangeAspect="1"/>
          </p:cNvPicPr>
          <p:nvPr/>
        </p:nvPicPr>
        <p:blipFill>
          <a:blip r:embed="rId3"/>
          <a:stretch>
            <a:fillRect/>
          </a:stretch>
        </p:blipFill>
        <p:spPr>
          <a:xfrm>
            <a:off x="592667" y="3200170"/>
            <a:ext cx="9134266" cy="1814592"/>
          </a:xfrm>
          <a:prstGeom prst="rect">
            <a:avLst/>
          </a:prstGeom>
        </p:spPr>
      </p:pic>
    </p:spTree>
    <p:extLst>
      <p:ext uri="{BB962C8B-B14F-4D97-AF65-F5344CB8AC3E}">
        <p14:creationId xmlns:p14="http://schemas.microsoft.com/office/powerpoint/2010/main" val="308077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58B74-5196-1CD5-0C65-C10F4229E36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461E6D8-3473-3D0C-F176-A9212461EB75}"/>
              </a:ext>
            </a:extLst>
          </p:cNvPr>
          <p:cNvSpPr>
            <a:spLocks noGrp="1"/>
          </p:cNvSpPr>
          <p:nvPr>
            <p:ph type="title"/>
          </p:nvPr>
        </p:nvSpPr>
        <p:spPr/>
        <p:txBody>
          <a:bodyPr>
            <a:normAutofit/>
          </a:bodyPr>
          <a:lstStyle/>
          <a:p>
            <a:r>
              <a:rPr lang="fr-FR" sz="3100" b="1" dirty="0">
                <a:solidFill>
                  <a:schemeClr val="accent1"/>
                </a:solidFill>
              </a:rPr>
              <a:t>Notes en réunion</a:t>
            </a:r>
            <a:endParaRPr lang="fr-FR" dirty="0"/>
          </a:p>
        </p:txBody>
      </p:sp>
      <p:sp>
        <p:nvSpPr>
          <p:cNvPr id="4" name="TextBox 3">
            <a:extLst>
              <a:ext uri="{FF2B5EF4-FFF2-40B4-BE49-F238E27FC236}">
                <a16:creationId xmlns:a16="http://schemas.microsoft.com/office/drawing/2014/main" id="{2277692F-3BE1-0B49-6F3A-69E9C22C1050}"/>
              </a:ext>
            </a:extLst>
          </p:cNvPr>
          <p:cNvSpPr txBox="1"/>
          <p:nvPr/>
        </p:nvSpPr>
        <p:spPr>
          <a:xfrm>
            <a:off x="539751" y="1550429"/>
            <a:ext cx="11112248" cy="2862322"/>
          </a:xfrm>
          <a:prstGeom prst="rect">
            <a:avLst/>
          </a:prstGeom>
          <a:noFill/>
        </p:spPr>
        <p:txBody>
          <a:bodyPr wrap="square">
            <a:spAutoFit/>
          </a:bodyPr>
          <a:lstStyle/>
          <a:p>
            <a:r>
              <a:rPr lang="fr-FR" i="1" dirty="0"/>
              <a:t>Communication sur l’importance d’anticiper ESEF dans le processus de production des comptes</a:t>
            </a:r>
          </a:p>
          <a:p>
            <a:endParaRPr lang="fr-FR" i="1" dirty="0"/>
          </a:p>
          <a:p>
            <a:endParaRPr lang="fr-FR" dirty="0"/>
          </a:p>
          <a:p>
            <a:r>
              <a:rPr lang="fr-FR" dirty="0"/>
              <a:t>Inviter CNCC, AMF, </a:t>
            </a:r>
            <a:r>
              <a:rPr lang="fr-FR" dirty="0" err="1"/>
              <a:t>Acteo</a:t>
            </a:r>
            <a:r>
              <a:rPr lang="fr-FR" dirty="0"/>
              <a:t> pour une table ronde,</a:t>
            </a:r>
          </a:p>
          <a:p>
            <a:r>
              <a:rPr lang="fr-FR" dirty="0"/>
              <a:t>Partir des difficultés N-1</a:t>
            </a:r>
          </a:p>
          <a:p>
            <a:r>
              <a:rPr lang="fr-FR" dirty="0"/>
              <a:t>Constater que les points corrigés par les auditeurs devraient être identifiés plus tôt</a:t>
            </a:r>
          </a:p>
          <a:p>
            <a:r>
              <a:rPr lang="fr-FR" dirty="0"/>
              <a:t>Parler du processus et de la gouvernance interne, réduire le nombre de version</a:t>
            </a:r>
          </a:p>
          <a:p>
            <a:endParaRPr lang="fr-FR" dirty="0"/>
          </a:p>
          <a:p>
            <a:r>
              <a:rPr lang="fr-FR" dirty="0">
                <a:sym typeface="Wingdings" panose="05000000000000000000" pitchFamily="2" charset="2"/>
              </a:rPr>
              <a:t> Le 19 novembre lors de la réunion XBRL France.</a:t>
            </a:r>
            <a:endParaRPr lang="fr-FR" dirty="0"/>
          </a:p>
          <a:p>
            <a:endParaRPr lang="fr-FR" dirty="0"/>
          </a:p>
        </p:txBody>
      </p:sp>
    </p:spTree>
    <p:extLst>
      <p:ext uri="{BB962C8B-B14F-4D97-AF65-F5344CB8AC3E}">
        <p14:creationId xmlns:p14="http://schemas.microsoft.com/office/powerpoint/2010/main" val="94364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58B74-5196-1CD5-0C65-C10F4229E36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461E6D8-3473-3D0C-F176-A9212461EB75}"/>
              </a:ext>
            </a:extLst>
          </p:cNvPr>
          <p:cNvSpPr>
            <a:spLocks noGrp="1"/>
          </p:cNvSpPr>
          <p:nvPr>
            <p:ph type="title"/>
          </p:nvPr>
        </p:nvSpPr>
        <p:spPr/>
        <p:txBody>
          <a:bodyPr>
            <a:normAutofit/>
          </a:bodyPr>
          <a:lstStyle/>
          <a:p>
            <a:r>
              <a:rPr lang="fr-FR" sz="3100" b="1" dirty="0">
                <a:solidFill>
                  <a:schemeClr val="accent1"/>
                </a:solidFill>
              </a:rPr>
              <a:t>Notes en réunion</a:t>
            </a:r>
            <a:endParaRPr lang="fr-FR" dirty="0"/>
          </a:p>
        </p:txBody>
      </p:sp>
      <p:sp>
        <p:nvSpPr>
          <p:cNvPr id="4" name="TextBox 3">
            <a:extLst>
              <a:ext uri="{FF2B5EF4-FFF2-40B4-BE49-F238E27FC236}">
                <a16:creationId xmlns:a16="http://schemas.microsoft.com/office/drawing/2014/main" id="{2277692F-3BE1-0B49-6F3A-69E9C22C1050}"/>
              </a:ext>
            </a:extLst>
          </p:cNvPr>
          <p:cNvSpPr txBox="1"/>
          <p:nvPr/>
        </p:nvSpPr>
        <p:spPr>
          <a:xfrm>
            <a:off x="539751" y="1550429"/>
            <a:ext cx="11112248" cy="2308324"/>
          </a:xfrm>
          <a:prstGeom prst="rect">
            <a:avLst/>
          </a:prstGeom>
          <a:noFill/>
        </p:spPr>
        <p:txBody>
          <a:bodyPr wrap="square">
            <a:spAutoFit/>
          </a:bodyPr>
          <a:lstStyle/>
          <a:p>
            <a:r>
              <a:rPr lang="fr-FR" i="1" dirty="0"/>
              <a:t>Taxonomie IFRS 18</a:t>
            </a:r>
          </a:p>
          <a:p>
            <a:endParaRPr lang="fr-FR" i="1" dirty="0"/>
          </a:p>
          <a:p>
            <a:endParaRPr lang="fr-FR" dirty="0"/>
          </a:p>
          <a:p>
            <a:r>
              <a:rPr lang="fr-FR" dirty="0"/>
              <a:t>Attention aux différents entry-point dans la taxonomie IFRS25</a:t>
            </a:r>
          </a:p>
          <a:p>
            <a:pPr marL="285750" indent="-285750">
              <a:buFontTx/>
              <a:buChar char="-"/>
            </a:pPr>
            <a:r>
              <a:rPr lang="fr-FR" dirty="0"/>
              <a:t>Sans IFRS18</a:t>
            </a:r>
          </a:p>
          <a:p>
            <a:pPr marL="285750" indent="-285750">
              <a:buFontTx/>
              <a:buChar char="-"/>
            </a:pPr>
            <a:r>
              <a:rPr lang="fr-FR" dirty="0"/>
              <a:t>Avec IFRS18 anticipation</a:t>
            </a:r>
          </a:p>
          <a:p>
            <a:r>
              <a:rPr lang="fr-FR" dirty="0"/>
              <a:t>Impact sur les libellés </a:t>
            </a:r>
          </a:p>
          <a:p>
            <a:r>
              <a:rPr lang="fr-FR" dirty="0"/>
              <a:t>(en IFRS18, certains libellés sont complétés pour distinguer opérations/financement/Investissement)</a:t>
            </a:r>
          </a:p>
        </p:txBody>
      </p:sp>
    </p:spTree>
    <p:extLst>
      <p:ext uri="{BB962C8B-B14F-4D97-AF65-F5344CB8AC3E}">
        <p14:creationId xmlns:p14="http://schemas.microsoft.com/office/powerpoint/2010/main" val="391105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C2692-9C16-40EA-A0C4-E4156CA2C8EC}"/>
              </a:ext>
            </a:extLst>
          </p:cNvPr>
          <p:cNvSpPr>
            <a:spLocks noGrp="1"/>
          </p:cNvSpPr>
          <p:nvPr>
            <p:ph type="title"/>
          </p:nvPr>
        </p:nvSpPr>
        <p:spPr/>
        <p:txBody>
          <a:bodyPr>
            <a:normAutofit/>
          </a:bodyPr>
          <a:lstStyle/>
          <a:p>
            <a:r>
              <a:rPr lang="fr-FR" sz="3100" b="1" dirty="0">
                <a:solidFill>
                  <a:schemeClr val="accent1"/>
                </a:solidFill>
              </a:rPr>
              <a:t>ESEF2024</a:t>
            </a:r>
            <a:endParaRPr lang="fr-FR" dirty="0"/>
          </a:p>
        </p:txBody>
      </p:sp>
      <p:sp>
        <p:nvSpPr>
          <p:cNvPr id="4" name="TextBox 3">
            <a:extLst>
              <a:ext uri="{FF2B5EF4-FFF2-40B4-BE49-F238E27FC236}">
                <a16:creationId xmlns:a16="http://schemas.microsoft.com/office/drawing/2014/main" id="{BA1CB79D-B2FC-E537-E9CD-7772F4AC6D71}"/>
              </a:ext>
            </a:extLst>
          </p:cNvPr>
          <p:cNvSpPr txBox="1"/>
          <p:nvPr/>
        </p:nvSpPr>
        <p:spPr>
          <a:xfrm>
            <a:off x="539751" y="1550429"/>
            <a:ext cx="11112248" cy="3416320"/>
          </a:xfrm>
          <a:prstGeom prst="rect">
            <a:avLst/>
          </a:prstGeom>
          <a:noFill/>
        </p:spPr>
        <p:txBody>
          <a:bodyPr wrap="square">
            <a:spAutoFit/>
          </a:bodyPr>
          <a:lstStyle/>
          <a:p>
            <a:pPr algn="l">
              <a:buNone/>
            </a:pPr>
            <a:r>
              <a:rPr lang="fr-FR" sz="1800" b="0" i="1" dirty="0">
                <a:solidFill>
                  <a:srgbClr val="242424"/>
                </a:solidFill>
                <a:effectLst/>
                <a:latin typeface="Aptos" panose="020B0004020202020204" pitchFamily="34" charset="0"/>
              </a:rPr>
              <a:t>New tags </a:t>
            </a:r>
            <a:r>
              <a:rPr lang="fr-FR" sz="1800" b="0" i="1" dirty="0" err="1">
                <a:solidFill>
                  <a:srgbClr val="242424"/>
                </a:solidFill>
                <a:effectLst/>
                <a:latin typeface="Aptos" panose="020B0004020202020204" pitchFamily="34" charset="0"/>
              </a:rPr>
              <a:t>taxo</a:t>
            </a:r>
            <a:r>
              <a:rPr lang="fr-FR" sz="1800" b="0" i="1" dirty="0">
                <a:solidFill>
                  <a:srgbClr val="242424"/>
                </a:solidFill>
                <a:effectLst/>
                <a:latin typeface="Aptos" panose="020B0004020202020204" pitchFamily="34" charset="0"/>
              </a:rPr>
              <a:t> 2024</a:t>
            </a:r>
            <a:endParaRPr lang="fr-FR" sz="1800" b="0" i="0" dirty="0">
              <a:solidFill>
                <a:srgbClr val="242424"/>
              </a:solidFill>
              <a:effectLst/>
              <a:latin typeface="Aptos" panose="020B0004020202020204" pitchFamily="34" charset="0"/>
            </a:endParaRPr>
          </a:p>
          <a:p>
            <a:pPr algn="l">
              <a:buFont typeface="Arial" panose="020B0604020202020204" pitchFamily="34" charset="0"/>
              <a:buChar char="•"/>
            </a:pPr>
            <a:endParaRPr lang="fr-FR" sz="1800" b="0" i="0" dirty="0">
              <a:solidFill>
                <a:srgbClr val="242424"/>
              </a:solidFill>
              <a:effectLst/>
              <a:latin typeface="Aptos" panose="020B0004020202020204" pitchFamily="34" charset="0"/>
            </a:endParaRPr>
          </a:p>
          <a:p>
            <a:pPr algn="l"/>
            <a:r>
              <a:rPr lang="fr-FR" sz="1800" b="0" i="0" dirty="0">
                <a:solidFill>
                  <a:srgbClr val="242424"/>
                </a:solidFill>
                <a:effectLst/>
                <a:latin typeface="Aptos" panose="020B0004020202020204" pitchFamily="34" charset="0"/>
              </a:rPr>
              <a:t>De façon générale, si les extensions correspondant à des nouveaux tags 2024 ont été alignées au 31/12/24 (nom et libellé). L’effet du passage en </a:t>
            </a:r>
            <a:r>
              <a:rPr lang="fr-FR" sz="1800" b="0" i="0" dirty="0" err="1">
                <a:solidFill>
                  <a:srgbClr val="242424"/>
                </a:solidFill>
                <a:effectLst/>
                <a:latin typeface="Aptos" panose="020B0004020202020204" pitchFamily="34" charset="0"/>
              </a:rPr>
              <a:t>taxo</a:t>
            </a:r>
            <a:r>
              <a:rPr lang="fr-FR" sz="1800" b="0" i="0" dirty="0">
                <a:solidFill>
                  <a:srgbClr val="242424"/>
                </a:solidFill>
                <a:effectLst/>
                <a:latin typeface="Aptos" panose="020B0004020202020204" pitchFamily="34" charset="0"/>
              </a:rPr>
              <a:t> 2024 devrait principalement se traduire par la transformation des dites extensions en tags directs et l’ajout de nouveaux tags en </a:t>
            </a:r>
            <a:r>
              <a:rPr lang="fr-FR" sz="1800" b="0" i="0" dirty="0" err="1">
                <a:solidFill>
                  <a:srgbClr val="242424"/>
                </a:solidFill>
                <a:effectLst/>
                <a:latin typeface="Aptos" panose="020B0004020202020204" pitchFamily="34" charset="0"/>
              </a:rPr>
              <a:t>narrowers</a:t>
            </a:r>
            <a:r>
              <a:rPr lang="fr-FR" sz="1800" b="0" i="0" dirty="0">
                <a:solidFill>
                  <a:srgbClr val="242424"/>
                </a:solidFill>
                <a:effectLst/>
                <a:latin typeface="Aptos" panose="020B0004020202020204" pitchFamily="34" charset="0"/>
              </a:rPr>
              <a:t>. </a:t>
            </a:r>
          </a:p>
          <a:p>
            <a:pPr algn="l"/>
            <a:endParaRPr lang="fr-FR" sz="1800" b="0" i="0" dirty="0">
              <a:solidFill>
                <a:srgbClr val="242424"/>
              </a:solidFill>
              <a:effectLst/>
              <a:latin typeface="Aptos" panose="020B0004020202020204" pitchFamily="34" charset="0"/>
            </a:endParaRPr>
          </a:p>
          <a:p>
            <a:pPr algn="l"/>
            <a:r>
              <a:rPr lang="fr-FR" sz="1800" b="0" i="0" dirty="0">
                <a:solidFill>
                  <a:srgbClr val="242424"/>
                </a:solidFill>
                <a:effectLst/>
                <a:latin typeface="Aptos" panose="020B0004020202020204" pitchFamily="34" charset="0"/>
              </a:rPr>
              <a:t>Il est possible aussi que certains tags directs soient remplacés par des nouveaux tags plus précis. Par exemple </a:t>
            </a:r>
            <a:r>
              <a:rPr lang="fr-FR" sz="1800" b="0" i="0" dirty="0" err="1">
                <a:solidFill>
                  <a:srgbClr val="242424"/>
                </a:solidFill>
                <a:effectLst/>
                <a:latin typeface="Aptos" panose="020B0004020202020204" pitchFamily="34" charset="0"/>
              </a:rPr>
              <a:t>SubordinatedLiabilities</a:t>
            </a:r>
            <a:r>
              <a:rPr lang="fr-FR" sz="1800" b="0" i="0" dirty="0">
                <a:solidFill>
                  <a:srgbClr val="242424"/>
                </a:solidFill>
                <a:effectLst/>
                <a:latin typeface="Aptos" panose="020B0004020202020204" pitchFamily="34" charset="0"/>
              </a:rPr>
              <a:t> était utilisé en 2024 pour des dettes subordonnées au coût amorti alors qu’il faut maintenant utiliser </a:t>
            </a:r>
            <a:r>
              <a:rPr lang="fr-FR" sz="1800" b="0" i="0" dirty="0" err="1">
                <a:solidFill>
                  <a:srgbClr val="242424"/>
                </a:solidFill>
                <a:effectLst/>
                <a:latin typeface="Aptos" panose="020B0004020202020204" pitchFamily="34" charset="0"/>
              </a:rPr>
              <a:t>SubordinatedLiabilitiesAtAmortisedCost</a:t>
            </a:r>
            <a:endParaRPr lang="fr-FR" sz="1800" b="0" i="0" dirty="0">
              <a:solidFill>
                <a:srgbClr val="242424"/>
              </a:solidFill>
              <a:effectLst/>
              <a:latin typeface="Aptos" panose="020B0004020202020204" pitchFamily="34" charset="0"/>
            </a:endParaRPr>
          </a:p>
          <a:p>
            <a:pPr algn="l"/>
            <a:endParaRPr lang="fr-FR" dirty="0">
              <a:solidFill>
                <a:srgbClr val="242424"/>
              </a:solidFill>
              <a:latin typeface="Aptos" panose="020B0004020202020204" pitchFamily="34" charset="0"/>
            </a:endParaRPr>
          </a:p>
          <a:p>
            <a:pPr algn="l"/>
            <a:r>
              <a:rPr lang="fr-FR" sz="1800" b="0" i="0" dirty="0">
                <a:solidFill>
                  <a:srgbClr val="242424"/>
                </a:solidFill>
                <a:effectLst/>
                <a:latin typeface="Aptos" panose="020B0004020202020204" pitchFamily="34" charset="0"/>
              </a:rPr>
              <a:t>NB/ </a:t>
            </a:r>
            <a:r>
              <a:rPr lang="fr-FR" sz="1800" b="0" i="0" dirty="0" err="1">
                <a:solidFill>
                  <a:srgbClr val="242424"/>
                </a:solidFill>
                <a:effectLst/>
                <a:latin typeface="Aptos" panose="020B0004020202020204" pitchFamily="34" charset="0"/>
              </a:rPr>
              <a:t>SubortinatedLiabilities</a:t>
            </a:r>
            <a:r>
              <a:rPr lang="fr-FR" sz="1800" b="0" i="0" dirty="0">
                <a:solidFill>
                  <a:srgbClr val="242424"/>
                </a:solidFill>
                <a:effectLst/>
                <a:latin typeface="Aptos" panose="020B0004020202020204" pitchFamily="34" charset="0"/>
              </a:rPr>
              <a:t> n’est en général pas utilisé en </a:t>
            </a:r>
            <a:r>
              <a:rPr lang="fr-FR" sz="1800" b="0" i="0" dirty="0" err="1">
                <a:solidFill>
                  <a:srgbClr val="242424"/>
                </a:solidFill>
                <a:effectLst/>
                <a:latin typeface="Aptos" panose="020B0004020202020204" pitchFamily="34" charset="0"/>
              </a:rPr>
              <a:t>Equity</a:t>
            </a:r>
            <a:r>
              <a:rPr lang="fr-FR" sz="1800" b="0" i="0" dirty="0">
                <a:solidFill>
                  <a:srgbClr val="242424"/>
                </a:solidFill>
                <a:effectLst/>
                <a:latin typeface="Aptos" panose="020B0004020202020204" pitchFamily="34" charset="0"/>
              </a:rPr>
              <a:t> pour les établissements financiers. On reste sur cette pratique.</a:t>
            </a:r>
          </a:p>
        </p:txBody>
      </p:sp>
    </p:spTree>
    <p:extLst>
      <p:ext uri="{BB962C8B-B14F-4D97-AF65-F5344CB8AC3E}">
        <p14:creationId xmlns:p14="http://schemas.microsoft.com/office/powerpoint/2010/main" val="3945650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C2692-9C16-40EA-A0C4-E4156CA2C8EC}"/>
              </a:ext>
            </a:extLst>
          </p:cNvPr>
          <p:cNvSpPr>
            <a:spLocks noGrp="1"/>
          </p:cNvSpPr>
          <p:nvPr>
            <p:ph type="title"/>
          </p:nvPr>
        </p:nvSpPr>
        <p:spPr/>
        <p:txBody>
          <a:bodyPr>
            <a:normAutofit/>
          </a:bodyPr>
          <a:lstStyle/>
          <a:p>
            <a:r>
              <a:rPr lang="fr-FR" sz="3100" b="1" dirty="0">
                <a:solidFill>
                  <a:schemeClr val="accent1"/>
                </a:solidFill>
              </a:rPr>
              <a:t>ESEF2024</a:t>
            </a:r>
            <a:endParaRPr lang="fr-FR" dirty="0"/>
          </a:p>
        </p:txBody>
      </p:sp>
      <p:sp>
        <p:nvSpPr>
          <p:cNvPr id="4" name="TextBox 3">
            <a:extLst>
              <a:ext uri="{FF2B5EF4-FFF2-40B4-BE49-F238E27FC236}">
                <a16:creationId xmlns:a16="http://schemas.microsoft.com/office/drawing/2014/main" id="{BA1CB79D-B2FC-E537-E9CD-7772F4AC6D71}"/>
              </a:ext>
            </a:extLst>
          </p:cNvPr>
          <p:cNvSpPr txBox="1"/>
          <p:nvPr/>
        </p:nvSpPr>
        <p:spPr>
          <a:xfrm>
            <a:off x="539751" y="1550429"/>
            <a:ext cx="11112248" cy="2862322"/>
          </a:xfrm>
          <a:prstGeom prst="rect">
            <a:avLst/>
          </a:prstGeom>
          <a:noFill/>
        </p:spPr>
        <p:txBody>
          <a:bodyPr wrap="square">
            <a:spAutoFit/>
          </a:bodyPr>
          <a:lstStyle/>
          <a:p>
            <a:r>
              <a:rPr lang="fr-FR" i="1" dirty="0"/>
              <a:t>Cohérence des libellés</a:t>
            </a:r>
          </a:p>
          <a:p>
            <a:endParaRPr lang="fr-FR" i="1" dirty="0"/>
          </a:p>
          <a:p>
            <a:r>
              <a:rPr lang="fr-FR" dirty="0"/>
              <a:t>Préconise-t-on un tag/ancrage à </a:t>
            </a:r>
            <a:r>
              <a:rPr lang="fr-FR" dirty="0" err="1"/>
              <a:t>FinancialLiabilitiesAtAmortisedCost</a:t>
            </a:r>
            <a:r>
              <a:rPr lang="fr-FR" dirty="0"/>
              <a:t> sur un poste de dettes dont le libellé au bilan n’est pas clair sur le fait qu’il s’agit de coût amorti ? </a:t>
            </a:r>
          </a:p>
          <a:p>
            <a:endParaRPr lang="fr-FR" dirty="0"/>
          </a:p>
          <a:p>
            <a:r>
              <a:rPr lang="fr-FR" dirty="0"/>
              <a:t>Si l’on a cette info par ailleurs (par exemple dans les notes et cela met en évidence que par principe on ne trouve que des dettes au coût amorti dans la ligne)</a:t>
            </a:r>
          </a:p>
          <a:p>
            <a:endParaRPr lang="fr-FR" dirty="0"/>
          </a:p>
          <a:p>
            <a:r>
              <a:rPr lang="fr-FR" dirty="0"/>
              <a:t>Si l’on a cette info par ailleurs (par exemple dans les notes, mais ce n’est pas clair si c’est parce qu’il n’y a pas de dette en JVPL sur la période par ailleurs ou si c’est par principe)</a:t>
            </a:r>
          </a:p>
        </p:txBody>
      </p:sp>
    </p:spTree>
    <p:extLst>
      <p:ext uri="{BB962C8B-B14F-4D97-AF65-F5344CB8AC3E}">
        <p14:creationId xmlns:p14="http://schemas.microsoft.com/office/powerpoint/2010/main" val="408341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C2692-9C16-40EA-A0C4-E4156CA2C8EC}"/>
              </a:ext>
            </a:extLst>
          </p:cNvPr>
          <p:cNvSpPr>
            <a:spLocks noGrp="1"/>
          </p:cNvSpPr>
          <p:nvPr>
            <p:ph type="title"/>
          </p:nvPr>
        </p:nvSpPr>
        <p:spPr/>
        <p:txBody>
          <a:bodyPr>
            <a:normAutofit/>
          </a:bodyPr>
          <a:lstStyle/>
          <a:p>
            <a:r>
              <a:rPr lang="fr-FR" sz="3100" b="1" dirty="0">
                <a:solidFill>
                  <a:schemeClr val="accent1"/>
                </a:solidFill>
              </a:rPr>
              <a:t>ESEF2024</a:t>
            </a:r>
            <a:endParaRPr lang="fr-FR" dirty="0"/>
          </a:p>
        </p:txBody>
      </p:sp>
      <p:sp>
        <p:nvSpPr>
          <p:cNvPr id="4" name="TextBox 3">
            <a:extLst>
              <a:ext uri="{FF2B5EF4-FFF2-40B4-BE49-F238E27FC236}">
                <a16:creationId xmlns:a16="http://schemas.microsoft.com/office/drawing/2014/main" id="{BA1CB79D-B2FC-E537-E9CD-7772F4AC6D71}"/>
              </a:ext>
            </a:extLst>
          </p:cNvPr>
          <p:cNvSpPr txBox="1"/>
          <p:nvPr/>
        </p:nvSpPr>
        <p:spPr>
          <a:xfrm>
            <a:off x="539751" y="1550429"/>
            <a:ext cx="11112248" cy="4801314"/>
          </a:xfrm>
          <a:prstGeom prst="rect">
            <a:avLst/>
          </a:prstGeom>
          <a:noFill/>
        </p:spPr>
        <p:txBody>
          <a:bodyPr wrap="square">
            <a:spAutoFit/>
          </a:bodyPr>
          <a:lstStyle/>
          <a:p>
            <a:r>
              <a:rPr lang="fr-FR" i="1" dirty="0"/>
              <a:t>Autres points à débattre en </a:t>
            </a:r>
            <a:r>
              <a:rPr lang="fr-FR" b="1" i="1" dirty="0"/>
              <a:t>sous-groupe 24/07</a:t>
            </a:r>
          </a:p>
          <a:p>
            <a:endParaRPr lang="fr-FR" i="1" dirty="0"/>
          </a:p>
          <a:p>
            <a:endParaRPr lang="fr-FR" dirty="0"/>
          </a:p>
          <a:p>
            <a:r>
              <a:rPr lang="fr-FR" dirty="0"/>
              <a:t>Repo &amp; Reverse repo dans les dettes / prêts &amp; avances aux établissements et à la clientèle</a:t>
            </a:r>
          </a:p>
          <a:p>
            <a:r>
              <a:rPr lang="fr-FR" i="1" dirty="0"/>
              <a:t>L’existence d’obligation pour les titres en pensions dans les comptes de dettes envers les clients et dettes envers les banques exempte-t-elle de l’utilisation des tags «</a:t>
            </a:r>
            <a:r>
              <a:rPr lang="fr-FR" i="1" dirty="0" err="1"/>
              <a:t>DepositsFrom</a:t>
            </a:r>
            <a:r>
              <a:rPr lang="fr-FR" i="1" dirty="0"/>
              <a:t>… » (à utiliser quand même en </a:t>
            </a:r>
            <a:r>
              <a:rPr lang="fr-FR" i="1" dirty="0" err="1"/>
              <a:t>narrower</a:t>
            </a:r>
            <a:r>
              <a:rPr lang="fr-FR" i="1" dirty="0"/>
              <a:t>)</a:t>
            </a:r>
          </a:p>
          <a:p>
            <a:r>
              <a:rPr lang="fr-FR" dirty="0"/>
              <a:t> </a:t>
            </a:r>
          </a:p>
          <a:p>
            <a:r>
              <a:rPr lang="fr-FR" b="1" dirty="0"/>
              <a:t>P&amp;L </a:t>
            </a:r>
            <a:r>
              <a:rPr lang="fr-FR" dirty="0"/>
              <a:t>Bancassurance </a:t>
            </a:r>
          </a:p>
          <a:p>
            <a:r>
              <a:rPr lang="fr-FR" dirty="0"/>
              <a:t>Les charges IFRS 17 sont des charges par fonction =&gt; comprennent des QP de charges de personnel (et potentiellement d’amortissement) =&gt; cela implique-t-il que l’on ne peut pas utiliser les tags directs sur les lignes de charges de personnel, amortissement etc. présentées séparément pour les activités bancaires ?</a:t>
            </a:r>
          </a:p>
          <a:p>
            <a:r>
              <a:rPr lang="fr-FR" dirty="0"/>
              <a:t> </a:t>
            </a:r>
          </a:p>
          <a:p>
            <a:r>
              <a:rPr lang="fr-FR" b="1" dirty="0"/>
              <a:t>TFT </a:t>
            </a:r>
            <a:r>
              <a:rPr lang="fr-FR" dirty="0"/>
              <a:t>Bancassurance </a:t>
            </a:r>
          </a:p>
          <a:p>
            <a:r>
              <a:rPr lang="fr-FR" dirty="0"/>
              <a:t>Quelle distinction des effets cash des ajustements dans la partie opérationnelle</a:t>
            </a:r>
          </a:p>
          <a:p>
            <a:r>
              <a:rPr lang="fr-FR" dirty="0"/>
              <a:t>Des lignes « Variation des actifs/passifs… » ou « Diminution nette liée aux opérations affectant les autres actifs ou passifs financiers » sont-elles par nature des « </a:t>
            </a:r>
            <a:r>
              <a:rPr lang="fr-FR" dirty="0" err="1"/>
              <a:t>adjustments</a:t>
            </a:r>
            <a:r>
              <a:rPr lang="fr-FR" dirty="0"/>
              <a:t> » à ancrer comme tels ?</a:t>
            </a:r>
          </a:p>
          <a:p>
            <a:endParaRPr lang="fr-FR" dirty="0"/>
          </a:p>
        </p:txBody>
      </p:sp>
    </p:spTree>
    <p:extLst>
      <p:ext uri="{BB962C8B-B14F-4D97-AF65-F5344CB8AC3E}">
        <p14:creationId xmlns:p14="http://schemas.microsoft.com/office/powerpoint/2010/main" val="3690888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C2692-9C16-40EA-A0C4-E4156CA2C8EC}"/>
              </a:ext>
            </a:extLst>
          </p:cNvPr>
          <p:cNvSpPr>
            <a:spLocks noGrp="1"/>
          </p:cNvSpPr>
          <p:nvPr>
            <p:ph type="title"/>
          </p:nvPr>
        </p:nvSpPr>
        <p:spPr/>
        <p:txBody>
          <a:bodyPr>
            <a:normAutofit/>
          </a:bodyPr>
          <a:lstStyle/>
          <a:p>
            <a:r>
              <a:rPr lang="fr-FR" sz="3100" b="1" dirty="0">
                <a:solidFill>
                  <a:schemeClr val="accent1"/>
                </a:solidFill>
              </a:rPr>
              <a:t>Notes en réunion</a:t>
            </a:r>
            <a:endParaRPr lang="fr-FR" dirty="0"/>
          </a:p>
        </p:txBody>
      </p:sp>
      <p:sp>
        <p:nvSpPr>
          <p:cNvPr id="4" name="TextBox 3">
            <a:extLst>
              <a:ext uri="{FF2B5EF4-FFF2-40B4-BE49-F238E27FC236}">
                <a16:creationId xmlns:a16="http://schemas.microsoft.com/office/drawing/2014/main" id="{BA1CB79D-B2FC-E537-E9CD-7772F4AC6D71}"/>
              </a:ext>
            </a:extLst>
          </p:cNvPr>
          <p:cNvSpPr txBox="1"/>
          <p:nvPr/>
        </p:nvSpPr>
        <p:spPr>
          <a:xfrm>
            <a:off x="539751" y="1550429"/>
            <a:ext cx="11112248" cy="4801314"/>
          </a:xfrm>
          <a:prstGeom prst="rect">
            <a:avLst/>
          </a:prstGeom>
          <a:noFill/>
        </p:spPr>
        <p:txBody>
          <a:bodyPr wrap="square">
            <a:spAutoFit/>
          </a:bodyPr>
          <a:lstStyle/>
          <a:p>
            <a:r>
              <a:rPr lang="fr-FR" i="1" dirty="0"/>
              <a:t>Autres points à débattre en sous-groupe</a:t>
            </a:r>
          </a:p>
          <a:p>
            <a:endParaRPr lang="fr-FR" i="1" dirty="0"/>
          </a:p>
          <a:p>
            <a:endParaRPr lang="fr-FR" dirty="0"/>
          </a:p>
          <a:p>
            <a:r>
              <a:rPr lang="fr-FR" dirty="0"/>
              <a:t>Repo &amp; Reverse repo dans les dettes / prêts &amp; avances aux établissements et à la clientèle</a:t>
            </a:r>
          </a:p>
          <a:p>
            <a:r>
              <a:rPr lang="fr-FR" i="1" dirty="0"/>
              <a:t>L’existence d’obligation pour les titres en pensions dans les comptes de dettes envers les clients et dettes envers les banques exempte-t-elle de l’utilisation des tags «</a:t>
            </a:r>
            <a:r>
              <a:rPr lang="fr-FR" i="1" dirty="0" err="1"/>
              <a:t>DepositsFrom</a:t>
            </a:r>
            <a:r>
              <a:rPr lang="fr-FR" i="1" dirty="0"/>
              <a:t>… » (à utiliser quand même en </a:t>
            </a:r>
            <a:r>
              <a:rPr lang="fr-FR" i="1" dirty="0" err="1"/>
              <a:t>narrower</a:t>
            </a:r>
            <a:r>
              <a:rPr lang="fr-FR" i="1" dirty="0"/>
              <a:t>)</a:t>
            </a:r>
          </a:p>
          <a:p>
            <a:r>
              <a:rPr lang="fr-FR" dirty="0"/>
              <a:t> </a:t>
            </a:r>
          </a:p>
          <a:p>
            <a:r>
              <a:rPr lang="fr-FR" b="1" dirty="0"/>
              <a:t>P&amp;L </a:t>
            </a:r>
            <a:r>
              <a:rPr lang="fr-FR" dirty="0"/>
              <a:t>Bancassurance </a:t>
            </a:r>
          </a:p>
          <a:p>
            <a:r>
              <a:rPr lang="fr-FR" dirty="0"/>
              <a:t>Les charges IFRS 17 sont des charges par fonction =&gt; comprennent des QP de charges de personnel (et potentiellement d’amortissement) =&gt; cela implique-t-il que l’on ne peut pas utiliser les tags directs sur les lignes de charges de personnel, amortissement etc. présentées séparément pour les activités bancaires ?</a:t>
            </a:r>
          </a:p>
          <a:p>
            <a:r>
              <a:rPr lang="fr-FR" dirty="0"/>
              <a:t> </a:t>
            </a:r>
          </a:p>
          <a:p>
            <a:r>
              <a:rPr lang="fr-FR" b="1" dirty="0"/>
              <a:t>TFT </a:t>
            </a:r>
            <a:r>
              <a:rPr lang="fr-FR" dirty="0"/>
              <a:t>Bancassurance </a:t>
            </a:r>
          </a:p>
          <a:p>
            <a:r>
              <a:rPr lang="fr-FR" dirty="0"/>
              <a:t>Quelle distinction des effets cash des ajustements dans la partie opérationnelle</a:t>
            </a:r>
          </a:p>
          <a:p>
            <a:r>
              <a:rPr lang="fr-FR" dirty="0"/>
              <a:t>Des lignes « Variation des actifs/passifs… » ou « Diminution nette liée aux opérations affectant les autres actifs ou passifs financiers » sont-elles par nature des « </a:t>
            </a:r>
            <a:r>
              <a:rPr lang="fr-FR" dirty="0" err="1"/>
              <a:t>adjustments</a:t>
            </a:r>
            <a:r>
              <a:rPr lang="fr-FR" dirty="0"/>
              <a:t> » à ancrer comme tels ?</a:t>
            </a:r>
          </a:p>
          <a:p>
            <a:endParaRPr lang="fr-FR" dirty="0"/>
          </a:p>
        </p:txBody>
      </p:sp>
    </p:spTree>
    <p:extLst>
      <p:ext uri="{BB962C8B-B14F-4D97-AF65-F5344CB8AC3E}">
        <p14:creationId xmlns:p14="http://schemas.microsoft.com/office/powerpoint/2010/main" val="1554109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C2692-9C16-40EA-A0C4-E4156CA2C8EC}"/>
              </a:ext>
            </a:extLst>
          </p:cNvPr>
          <p:cNvSpPr>
            <a:spLocks noGrp="1"/>
          </p:cNvSpPr>
          <p:nvPr>
            <p:ph type="title"/>
          </p:nvPr>
        </p:nvSpPr>
        <p:spPr/>
        <p:txBody>
          <a:bodyPr>
            <a:normAutofit/>
          </a:bodyPr>
          <a:lstStyle/>
          <a:p>
            <a:r>
              <a:rPr lang="fr-FR" sz="3100" b="1" dirty="0">
                <a:solidFill>
                  <a:schemeClr val="accent1"/>
                </a:solidFill>
              </a:rPr>
              <a:t>Tags « </a:t>
            </a:r>
            <a:r>
              <a:rPr lang="fr-FR" sz="3100" b="1" dirty="0" err="1">
                <a:solidFill>
                  <a:schemeClr val="accent1"/>
                </a:solidFill>
              </a:rPr>
              <a:t>other</a:t>
            </a:r>
            <a:r>
              <a:rPr lang="fr-FR" sz="3100" b="1" dirty="0">
                <a:solidFill>
                  <a:schemeClr val="accent1"/>
                </a:solidFill>
              </a:rPr>
              <a:t> » (repris de la réunion 11/24)</a:t>
            </a:r>
            <a:endParaRPr lang="fr-FR" dirty="0"/>
          </a:p>
        </p:txBody>
      </p:sp>
      <p:sp>
        <p:nvSpPr>
          <p:cNvPr id="8" name="ZoneTexte 7">
            <a:extLst>
              <a:ext uri="{FF2B5EF4-FFF2-40B4-BE49-F238E27FC236}">
                <a16:creationId xmlns:a16="http://schemas.microsoft.com/office/drawing/2014/main" id="{A8394FC9-094E-D9E7-6127-50063B16B21F}"/>
              </a:ext>
            </a:extLst>
          </p:cNvPr>
          <p:cNvSpPr txBox="1"/>
          <p:nvPr/>
        </p:nvSpPr>
        <p:spPr>
          <a:xfrm>
            <a:off x="539750" y="1631599"/>
            <a:ext cx="11112249" cy="369332"/>
          </a:xfrm>
          <a:prstGeom prst="rect">
            <a:avLst/>
          </a:prstGeom>
          <a:noFill/>
        </p:spPr>
        <p:txBody>
          <a:bodyPr wrap="square">
            <a:spAutoFit/>
          </a:bodyPr>
          <a:lstStyle/>
          <a:p>
            <a:r>
              <a:rPr lang="en-US" dirty="0"/>
              <a:t>Tags “other…” avec la documentation : “that the entity does not separately disclose in the same statement or note”</a:t>
            </a:r>
            <a:endParaRPr lang="fr-FR" dirty="0"/>
          </a:p>
        </p:txBody>
      </p:sp>
      <p:sp>
        <p:nvSpPr>
          <p:cNvPr id="9" name="Flèche : bas 8">
            <a:extLst>
              <a:ext uri="{FF2B5EF4-FFF2-40B4-BE49-F238E27FC236}">
                <a16:creationId xmlns:a16="http://schemas.microsoft.com/office/drawing/2014/main" id="{45CF772D-360A-1EBC-00EF-12DFCB12BCB3}"/>
              </a:ext>
            </a:extLst>
          </p:cNvPr>
          <p:cNvSpPr/>
          <p:nvPr/>
        </p:nvSpPr>
        <p:spPr>
          <a:xfrm>
            <a:off x="5141168" y="2739020"/>
            <a:ext cx="1511559" cy="6344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83C84DA5-7554-F614-3620-2652C51D5E98}"/>
              </a:ext>
            </a:extLst>
          </p:cNvPr>
          <p:cNvSpPr txBox="1"/>
          <p:nvPr/>
        </p:nvSpPr>
        <p:spPr>
          <a:xfrm>
            <a:off x="3047097" y="2092689"/>
            <a:ext cx="6097554" cy="646331"/>
          </a:xfrm>
          <a:prstGeom prst="rect">
            <a:avLst/>
          </a:prstGeom>
          <a:noFill/>
        </p:spPr>
        <p:txBody>
          <a:bodyPr wrap="square">
            <a:spAutoFit/>
          </a:bodyPr>
          <a:lstStyle/>
          <a:p>
            <a:pPr algn="ctr"/>
            <a:r>
              <a:rPr lang="fr-FR" dirty="0">
                <a:solidFill>
                  <a:schemeClr val="accent1"/>
                </a:solidFill>
              </a:rPr>
              <a:t>A-t-on un consensus sur des bonnes pratiques au niveau du groupe pour mieux encadrer leur utilisation ?</a:t>
            </a:r>
            <a:endParaRPr lang="fr-FR" sz="1800" dirty="0">
              <a:solidFill>
                <a:schemeClr val="accent1"/>
              </a:solidFill>
            </a:endParaRPr>
          </a:p>
        </p:txBody>
      </p:sp>
      <p:sp>
        <p:nvSpPr>
          <p:cNvPr id="13" name="Rectangle : coins arrondis 12">
            <a:extLst>
              <a:ext uri="{FF2B5EF4-FFF2-40B4-BE49-F238E27FC236}">
                <a16:creationId xmlns:a16="http://schemas.microsoft.com/office/drawing/2014/main" id="{ADBE9774-E8A2-EF22-1A39-EA6AD98B264A}"/>
              </a:ext>
            </a:extLst>
          </p:cNvPr>
          <p:cNvSpPr/>
          <p:nvPr/>
        </p:nvSpPr>
        <p:spPr>
          <a:xfrm>
            <a:off x="696616" y="3465260"/>
            <a:ext cx="2774373" cy="2039801"/>
          </a:xfrm>
          <a:prstGeom prst="roundRect">
            <a:avLst/>
          </a:prstGeom>
          <a:solidFill>
            <a:schemeClr val="accent2"/>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bg1"/>
                </a:solidFill>
              </a:rPr>
              <a:t>Réunions antérieures : à éviter pour des ancrages (</a:t>
            </a:r>
            <a:r>
              <a:rPr lang="fr-FR" sz="1600" dirty="0" err="1">
                <a:solidFill>
                  <a:schemeClr val="bg1"/>
                </a:solidFill>
              </a:rPr>
              <a:t>wider</a:t>
            </a:r>
            <a:r>
              <a:rPr lang="fr-FR" sz="1600" dirty="0">
                <a:solidFill>
                  <a:schemeClr val="bg1"/>
                </a:solidFill>
              </a:rPr>
              <a:t> ou </a:t>
            </a:r>
            <a:r>
              <a:rPr lang="fr-FR" sz="1600" dirty="0" err="1">
                <a:solidFill>
                  <a:schemeClr val="bg1"/>
                </a:solidFill>
              </a:rPr>
              <a:t>narrower</a:t>
            </a:r>
            <a:r>
              <a:rPr lang="fr-FR" sz="1600" dirty="0">
                <a:solidFill>
                  <a:schemeClr val="bg1"/>
                </a:solidFill>
              </a:rPr>
              <a:t>) et pour des sous-totaux</a:t>
            </a:r>
          </a:p>
        </p:txBody>
      </p:sp>
      <p:sp>
        <p:nvSpPr>
          <p:cNvPr id="14" name="Rectangle : coins arrondis 13">
            <a:extLst>
              <a:ext uri="{FF2B5EF4-FFF2-40B4-BE49-F238E27FC236}">
                <a16:creationId xmlns:a16="http://schemas.microsoft.com/office/drawing/2014/main" id="{B57E68ED-A210-A0D6-B86D-67D963FDE9CB}"/>
              </a:ext>
            </a:extLst>
          </p:cNvPr>
          <p:cNvSpPr/>
          <p:nvPr/>
        </p:nvSpPr>
        <p:spPr>
          <a:xfrm>
            <a:off x="3915676" y="3465260"/>
            <a:ext cx="7579708" cy="2039801"/>
          </a:xfrm>
          <a:prstGeom prst="roundRect">
            <a:avLst/>
          </a:prstGeom>
          <a:solidFill>
            <a:srgbClr val="2F5597"/>
          </a:solidFill>
          <a:ln w="28575">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bg1"/>
                </a:solidFill>
              </a:rPr>
              <a:t>Quid si le détail de la rubrique n’est pas donné dans le même état mais via un renvoi ?</a:t>
            </a:r>
          </a:p>
          <a:p>
            <a:pPr algn="ctr"/>
            <a:r>
              <a:rPr lang="fr-FR" sz="1600" dirty="0">
                <a:solidFill>
                  <a:schemeClr val="bg1"/>
                </a:solidFill>
              </a:rPr>
              <a:t>Quid si les montants sont matériels ?</a:t>
            </a:r>
          </a:p>
          <a:p>
            <a:pPr algn="ctr"/>
            <a:r>
              <a:rPr lang="fr-FR" sz="1600" dirty="0">
                <a:solidFill>
                  <a:schemeClr val="bg1"/>
                </a:solidFill>
              </a:rPr>
              <a:t>Quid si le libellé « papier » est plus détaillé que « autres » ?</a:t>
            </a:r>
          </a:p>
        </p:txBody>
      </p:sp>
    </p:spTree>
    <p:extLst>
      <p:ext uri="{BB962C8B-B14F-4D97-AF65-F5344CB8AC3E}">
        <p14:creationId xmlns:p14="http://schemas.microsoft.com/office/powerpoint/2010/main" val="100908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erKles">
  <a:themeElements>
    <a:clrScheme name="KPMG">
      <a:dk1>
        <a:sysClr val="windowText" lastClr="000000"/>
      </a:dk1>
      <a:lt1>
        <a:sysClr val="window" lastClr="FFFFFF"/>
      </a:lt1>
      <a:dk2>
        <a:srgbClr val="1F497D"/>
      </a:dk2>
      <a:lt2>
        <a:srgbClr val="EEECE1"/>
      </a:lt2>
      <a:accent1>
        <a:srgbClr val="0091DA"/>
      </a:accent1>
      <a:accent2>
        <a:srgbClr val="BC204B"/>
      </a:accent2>
      <a:accent3>
        <a:srgbClr val="43B02A"/>
      </a:accent3>
      <a:accent4>
        <a:srgbClr val="EAAA00"/>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600" dirty="0" smtClean="0">
            <a:solidFill>
              <a:srgbClr val="003087"/>
            </a:solidFill>
            <a:latin typeface="Univers LT Std 45 Light"/>
            <a:cs typeface="Univers LT Std 45 Light"/>
          </a:defRPr>
        </a:defPPr>
      </a:lstStyle>
    </a:txDef>
  </a:objectDefaults>
  <a:extraClrSchemeLst/>
  <a:extLst>
    <a:ext uri="{05A4C25C-085E-4340-85A3-A5531E510DB2}">
      <thm15:themeFamily xmlns:thm15="http://schemas.microsoft.com/office/thememl/2012/main" name="Présentation6" id="{6067B2D1-F1D1-49CC-8254-112808E6B040}" vid="{C6333D09-D812-4467-B726-F1FA8058E6E9}"/>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11632</TotalTime>
  <Words>2110</Words>
  <Application>Microsoft Office PowerPoint</Application>
  <PresentationFormat>Widescreen</PresentationFormat>
  <Paragraphs>212</Paragraphs>
  <Slides>20</Slides>
  <Notes>12</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20</vt:i4>
      </vt:variant>
    </vt:vector>
  </HeadingPairs>
  <TitlesOfParts>
    <vt:vector size="34" baseType="lpstr">
      <vt:lpstr>Aptos</vt:lpstr>
      <vt:lpstr>Arial</vt:lpstr>
      <vt:lpstr>Arial Black</vt:lpstr>
      <vt:lpstr>Calibri</vt:lpstr>
      <vt:lpstr>Calibri Light</vt:lpstr>
      <vt:lpstr>Courier New</vt:lpstr>
      <vt:lpstr>KPMG Extralight</vt:lpstr>
      <vt:lpstr>Lucida Grande</vt:lpstr>
      <vt:lpstr>Univers for KPMG</vt:lpstr>
      <vt:lpstr>Univers for KPMG Light</vt:lpstr>
      <vt:lpstr>Wingdings</vt:lpstr>
      <vt:lpstr>Wingdings 3</vt:lpstr>
      <vt:lpstr>Thème Office</vt:lpstr>
      <vt:lpstr>CerKles</vt:lpstr>
      <vt:lpstr>PowerPoint Presentation</vt:lpstr>
      <vt:lpstr>Fil rouge de la réunion</vt:lpstr>
      <vt:lpstr>Notes en réunion</vt:lpstr>
      <vt:lpstr>Notes en réunion</vt:lpstr>
      <vt:lpstr>ESEF2024</vt:lpstr>
      <vt:lpstr>ESEF2024</vt:lpstr>
      <vt:lpstr>ESEF2024</vt:lpstr>
      <vt:lpstr>Notes en réunion</vt:lpstr>
      <vt:lpstr>Tags « other » (repris de la réunion 11/24)</vt:lpstr>
      <vt:lpstr>Other : synthèse des débats d’avril (repris de la réunion 11/24)</vt:lpstr>
      <vt:lpstr>Other : cas pour échanges</vt:lpstr>
      <vt:lpstr>Other : cas pour échanges</vt:lpstr>
      <vt:lpstr>Principal place of business</vt:lpstr>
      <vt:lpstr>Autres points de discussion/divergences de jugement fréquents</vt:lpstr>
      <vt:lpstr>Divergences observées / clarifications à obtenir</vt:lpstr>
      <vt:lpstr>Relation de hiérarchie à revoir</vt:lpstr>
      <vt:lpstr>Contrôle Arelle pertinent ?</vt:lpstr>
      <vt:lpstr>Clarification à obtenir (dividendes)</vt:lpstr>
      <vt:lpstr>Clarification à obtenir (dividendes)</vt:lpstr>
      <vt:lpstr>Clarification à obtenir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projet</dc:title>
  <dc:creator>steve</dc:creator>
  <cp:lastModifiedBy>Thomas Verdin</cp:lastModifiedBy>
  <cp:revision>548</cp:revision>
  <dcterms:created xsi:type="dcterms:W3CDTF">2020-10-27T13:06:58Z</dcterms:created>
  <dcterms:modified xsi:type="dcterms:W3CDTF">2025-07-20T10:14:56Z</dcterms:modified>
</cp:coreProperties>
</file>